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61" r:id="rId3"/>
    <p:sldId id="307" r:id="rId4"/>
    <p:sldId id="337" r:id="rId5"/>
    <p:sldId id="262" r:id="rId6"/>
    <p:sldId id="313" r:id="rId7"/>
    <p:sldId id="314" r:id="rId8"/>
    <p:sldId id="316" r:id="rId9"/>
    <p:sldId id="317" r:id="rId10"/>
    <p:sldId id="315" r:id="rId11"/>
    <p:sldId id="312" r:id="rId12"/>
    <p:sldId id="263" r:id="rId13"/>
    <p:sldId id="281" r:id="rId14"/>
    <p:sldId id="282" r:id="rId15"/>
    <p:sldId id="283" r:id="rId16"/>
    <p:sldId id="284" r:id="rId17"/>
    <p:sldId id="285" r:id="rId18"/>
    <p:sldId id="308" r:id="rId19"/>
    <p:sldId id="259" r:id="rId20"/>
    <p:sldId id="335" r:id="rId21"/>
    <p:sldId id="260" r:id="rId22"/>
    <p:sldId id="264" r:id="rId23"/>
    <p:sldId id="265" r:id="rId24"/>
    <p:sldId id="336" r:id="rId25"/>
    <p:sldId id="266" r:id="rId26"/>
    <p:sldId id="267" r:id="rId27"/>
    <p:sldId id="269" r:id="rId28"/>
    <p:sldId id="270" r:id="rId29"/>
    <p:sldId id="271" r:id="rId30"/>
    <p:sldId id="273" r:id="rId31"/>
    <p:sldId id="272" r:id="rId32"/>
    <p:sldId id="274" r:id="rId33"/>
    <p:sldId id="276" r:id="rId34"/>
    <p:sldId id="277" r:id="rId35"/>
    <p:sldId id="258" r:id="rId36"/>
    <p:sldId id="280" r:id="rId37"/>
    <p:sldId id="278" r:id="rId38"/>
    <p:sldId id="279" r:id="rId39"/>
    <p:sldId id="287" r:id="rId40"/>
    <p:sldId id="318" r:id="rId41"/>
    <p:sldId id="319" r:id="rId42"/>
    <p:sldId id="286" r:id="rId43"/>
    <p:sldId id="321" r:id="rId44"/>
    <p:sldId id="289" r:id="rId45"/>
    <p:sldId id="322" r:id="rId46"/>
    <p:sldId id="290" r:id="rId47"/>
    <p:sldId id="323" r:id="rId48"/>
    <p:sldId id="324" r:id="rId49"/>
    <p:sldId id="288" r:id="rId50"/>
    <p:sldId id="326" r:id="rId51"/>
    <p:sldId id="325" r:id="rId52"/>
    <p:sldId id="292" r:id="rId53"/>
    <p:sldId id="327" r:id="rId54"/>
    <p:sldId id="328" r:id="rId55"/>
    <p:sldId id="293" r:id="rId56"/>
    <p:sldId id="332" r:id="rId57"/>
    <p:sldId id="331" r:id="rId58"/>
    <p:sldId id="329" r:id="rId59"/>
    <p:sldId id="294" r:id="rId60"/>
    <p:sldId id="295" r:id="rId61"/>
    <p:sldId id="298" r:id="rId62"/>
    <p:sldId id="299" r:id="rId63"/>
    <p:sldId id="300" r:id="rId64"/>
    <p:sldId id="297" r:id="rId65"/>
    <p:sldId id="333" r:id="rId66"/>
    <p:sldId id="301" r:id="rId67"/>
    <p:sldId id="334" r:id="rId68"/>
    <p:sldId id="302" r:id="rId69"/>
    <p:sldId id="303" r:id="rId70"/>
    <p:sldId id="304" r:id="rId71"/>
    <p:sldId id="306" r:id="rId72"/>
    <p:sldId id="305" r:id="rId73"/>
    <p:sldId id="338" r:id="rId74"/>
    <p:sldId id="257" r:id="rId75"/>
    <p:sldId id="30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xplr cExplr" initials="cc" lastIdx="1" clrIdx="0">
    <p:extLst>
      <p:ext uri="{19B8F6BF-5375-455C-9EA6-DF929625EA0E}">
        <p15:presenceInfo xmlns:p15="http://schemas.microsoft.com/office/powerpoint/2012/main" userId="aa45395bea6509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6EA6"/>
    <a:srgbClr val="6EF4D0"/>
    <a:srgbClr val="140300"/>
    <a:srgbClr val="E5F7DE"/>
    <a:srgbClr val="83C3E5"/>
    <a:srgbClr val="ECE0FB"/>
    <a:srgbClr val="32D6DC"/>
    <a:srgbClr val="000000"/>
    <a:srgbClr val="3F2600"/>
    <a:srgbClr val="370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4152" autoAdjust="0"/>
  </p:normalViewPr>
  <p:slideViewPr>
    <p:cSldViewPr snapToGrid="0">
      <p:cViewPr varScale="1">
        <p:scale>
          <a:sx n="75" d="100"/>
          <a:sy n="75" d="100"/>
        </p:scale>
        <p:origin x="69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6019C-8170-4174-ACAF-D3561D4D7F48}"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E55539-8AE3-4254-AD88-708D604FB691}" type="slidenum">
              <a:rPr lang="en-US" smtClean="0"/>
              <a:t>‹#›</a:t>
            </a:fld>
            <a:endParaRPr lang="en-US"/>
          </a:p>
        </p:txBody>
      </p:sp>
    </p:spTree>
    <p:extLst>
      <p:ext uri="{BB962C8B-B14F-4D97-AF65-F5344CB8AC3E}">
        <p14:creationId xmlns:p14="http://schemas.microsoft.com/office/powerpoint/2010/main" val="3564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coming for this talk. Today, I will be speaking to you about a case study of how an optimization error might lead to Out of bound access even though things might seem harmless at the start. </a:t>
            </a:r>
          </a:p>
          <a:p>
            <a:endParaRPr lang="en-US" dirty="0"/>
          </a:p>
          <a:p>
            <a:r>
              <a:rPr lang="en-US" dirty="0"/>
              <a:t>I specifically chose this CVE as a case study mainly because of a few reasons. From the past few v8 n days that I do, this triggered bug does not result in a crash. This means fuzzer that depends on a crash to detect bug would not help. Next, again, I did not actually do an in depth analysis ( not as much as this ) for the creation of the proof of concept. My goal in the future is also to be able to develop the POC to trigger code paths after looking at a patch when the POC is not released. After this analysis, I realized that I have a lot more insights into the mind of the original author.</a:t>
            </a:r>
          </a:p>
        </p:txBody>
      </p:sp>
      <p:sp>
        <p:nvSpPr>
          <p:cNvPr id="4" name="Slide Number Placeholder 3"/>
          <p:cNvSpPr>
            <a:spLocks noGrp="1"/>
          </p:cNvSpPr>
          <p:nvPr>
            <p:ph type="sldNum" sz="quarter" idx="5"/>
          </p:nvPr>
        </p:nvSpPr>
        <p:spPr/>
        <p:txBody>
          <a:bodyPr/>
          <a:lstStyle/>
          <a:p>
            <a:fld id="{7FE55539-8AE3-4254-AD88-708D604FB691}" type="slidenum">
              <a:rPr lang="en-US" smtClean="0"/>
              <a:t>1</a:t>
            </a:fld>
            <a:endParaRPr lang="en-US"/>
          </a:p>
        </p:txBody>
      </p:sp>
    </p:spTree>
    <p:extLst>
      <p:ext uri="{BB962C8B-B14F-4D97-AF65-F5344CB8AC3E}">
        <p14:creationId xmlns:p14="http://schemas.microsoft.com/office/powerpoint/2010/main" val="321597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reductions created for operators like multiplications, addition, division, </a:t>
            </a:r>
            <a:r>
              <a:rPr lang="en-US" dirty="0" err="1"/>
              <a:t>xor</a:t>
            </a:r>
            <a:r>
              <a:rPr lang="en-US" dirty="0"/>
              <a:t>, bitwise and </a:t>
            </a:r>
            <a:r>
              <a:rPr lang="en-US" dirty="0" err="1"/>
              <a:t>and</a:t>
            </a:r>
            <a:r>
              <a:rPr lang="en-US" dirty="0"/>
              <a:t> more. The one optimization that we want to look at is the ReduceWord32And function which would help us understand how v8 handles optimization of bitwise and operation.</a:t>
            </a:r>
          </a:p>
        </p:txBody>
      </p:sp>
      <p:sp>
        <p:nvSpPr>
          <p:cNvPr id="4" name="Slide Number Placeholder 3"/>
          <p:cNvSpPr>
            <a:spLocks noGrp="1"/>
          </p:cNvSpPr>
          <p:nvPr>
            <p:ph type="sldNum" sz="quarter" idx="5"/>
          </p:nvPr>
        </p:nvSpPr>
        <p:spPr/>
        <p:txBody>
          <a:bodyPr/>
          <a:lstStyle/>
          <a:p>
            <a:fld id="{7FE55539-8AE3-4254-AD88-708D604FB691}" type="slidenum">
              <a:rPr lang="en-US" smtClean="0"/>
              <a:t>10</a:t>
            </a:fld>
            <a:endParaRPr lang="en-US"/>
          </a:p>
        </p:txBody>
      </p:sp>
    </p:spTree>
    <p:extLst>
      <p:ext uri="{BB962C8B-B14F-4D97-AF65-F5344CB8AC3E}">
        <p14:creationId xmlns:p14="http://schemas.microsoft.com/office/powerpoint/2010/main" val="369878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more thing. For optimization, it happens when v8 notices that the engine is running a same piece of code or function many </a:t>
            </a:r>
            <a:r>
              <a:rPr lang="en-US" dirty="0" err="1"/>
              <a:t>many</a:t>
            </a:r>
            <a:r>
              <a:rPr lang="en-US" dirty="0"/>
              <a:t> times via the interpreter (ignition). When that happens, the function is now hot and the engine would have to so-called “cool” it down with its turbofan. The turbofan in this case is the optimizer where it converts </a:t>
            </a:r>
            <a:r>
              <a:rPr lang="en-US" dirty="0" err="1"/>
              <a:t>javascript’s</a:t>
            </a:r>
            <a:r>
              <a:rPr lang="en-US" dirty="0"/>
              <a:t> sea of nodes into assembly for faster running. Remember this means assembly is created with only the necessary optimizations needed.</a:t>
            </a:r>
          </a:p>
          <a:p>
            <a:endParaRPr lang="en-US" dirty="0"/>
          </a:p>
          <a:p>
            <a:r>
              <a:rPr lang="en-US" dirty="0"/>
              <a:t>In this example, the function foo is called so many times, it would be optimized by turbofan.</a:t>
            </a:r>
          </a:p>
        </p:txBody>
      </p:sp>
      <p:sp>
        <p:nvSpPr>
          <p:cNvPr id="4" name="Slide Number Placeholder 3"/>
          <p:cNvSpPr>
            <a:spLocks noGrp="1"/>
          </p:cNvSpPr>
          <p:nvPr>
            <p:ph type="sldNum" sz="quarter" idx="5"/>
          </p:nvPr>
        </p:nvSpPr>
        <p:spPr/>
        <p:txBody>
          <a:bodyPr/>
          <a:lstStyle/>
          <a:p>
            <a:fld id="{7FE55539-8AE3-4254-AD88-708D604FB691}" type="slidenum">
              <a:rPr lang="en-US" smtClean="0"/>
              <a:t>11</a:t>
            </a:fld>
            <a:endParaRPr lang="en-US"/>
          </a:p>
        </p:txBody>
      </p:sp>
    </p:spTree>
    <p:extLst>
      <p:ext uri="{BB962C8B-B14F-4D97-AF65-F5344CB8AC3E}">
        <p14:creationId xmlns:p14="http://schemas.microsoft.com/office/powerpoint/2010/main" val="11524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see more about turbolizer in a bit but what it does is to help us visualize this sea of nodes. This is used heavily during this analysis and I believe it is also the case for the original author who found the bug.</a:t>
            </a:r>
          </a:p>
        </p:txBody>
      </p:sp>
      <p:sp>
        <p:nvSpPr>
          <p:cNvPr id="4" name="Slide Number Placeholder 3"/>
          <p:cNvSpPr>
            <a:spLocks noGrp="1"/>
          </p:cNvSpPr>
          <p:nvPr>
            <p:ph type="sldNum" sz="quarter" idx="5"/>
          </p:nvPr>
        </p:nvSpPr>
        <p:spPr/>
        <p:txBody>
          <a:bodyPr/>
          <a:lstStyle/>
          <a:p>
            <a:fld id="{7FE55539-8AE3-4254-AD88-708D604FB691}" type="slidenum">
              <a:rPr lang="en-US" smtClean="0"/>
              <a:t>12</a:t>
            </a:fld>
            <a:endParaRPr lang="en-US"/>
          </a:p>
        </p:txBody>
      </p:sp>
    </p:spTree>
    <p:extLst>
      <p:ext uri="{BB962C8B-B14F-4D97-AF65-F5344CB8AC3E}">
        <p14:creationId xmlns:p14="http://schemas.microsoft.com/office/powerpoint/2010/main" val="413988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13</a:t>
            </a:fld>
            <a:endParaRPr lang="en-US"/>
          </a:p>
        </p:txBody>
      </p:sp>
    </p:spTree>
    <p:extLst>
      <p:ext uri="{BB962C8B-B14F-4D97-AF65-F5344CB8AC3E}">
        <p14:creationId xmlns:p14="http://schemas.microsoft.com/office/powerpoint/2010/main" val="600583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14</a:t>
            </a:fld>
            <a:endParaRPr lang="en-US"/>
          </a:p>
        </p:txBody>
      </p:sp>
    </p:spTree>
    <p:extLst>
      <p:ext uri="{BB962C8B-B14F-4D97-AF65-F5344CB8AC3E}">
        <p14:creationId xmlns:p14="http://schemas.microsoft.com/office/powerpoint/2010/main" val="63335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15</a:t>
            </a:fld>
            <a:endParaRPr lang="en-US"/>
          </a:p>
        </p:txBody>
      </p:sp>
    </p:spTree>
    <p:extLst>
      <p:ext uri="{BB962C8B-B14F-4D97-AF65-F5344CB8AC3E}">
        <p14:creationId xmlns:p14="http://schemas.microsoft.com/office/powerpoint/2010/main" val="103869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16</a:t>
            </a:fld>
            <a:endParaRPr lang="en-US"/>
          </a:p>
        </p:txBody>
      </p:sp>
    </p:spTree>
    <p:extLst>
      <p:ext uri="{BB962C8B-B14F-4D97-AF65-F5344CB8AC3E}">
        <p14:creationId xmlns:p14="http://schemas.microsoft.com/office/powerpoint/2010/main" val="3181639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17</a:t>
            </a:fld>
            <a:endParaRPr lang="en-US"/>
          </a:p>
        </p:txBody>
      </p:sp>
    </p:spTree>
    <p:extLst>
      <p:ext uri="{BB962C8B-B14F-4D97-AF65-F5344CB8AC3E}">
        <p14:creationId xmlns:p14="http://schemas.microsoft.com/office/powerpoint/2010/main" val="771232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as mentioned previously, operations are being optimized by </a:t>
            </a:r>
            <a:r>
              <a:rPr lang="en-US" dirty="0" err="1"/>
              <a:t>machineoperatorreducer</a:t>
            </a:r>
            <a:r>
              <a:rPr lang="en-US" dirty="0"/>
              <a:t>. One of them being ReduceWord32NAnd. So let’s recap bitwise and operations and answer some questions. Can get grab vouchers also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Here is the truth table </a:t>
            </a:r>
          </a:p>
          <a:p>
            <a:endParaRPr lang="en-US" dirty="0">
              <a:sym typeface="Wingdings" panose="05000000000000000000" pitchFamily="2" charset="2"/>
            </a:endParaRPr>
          </a:p>
          <a:p>
            <a:r>
              <a:rPr lang="en-US" dirty="0">
                <a:sym typeface="Wingdings" panose="05000000000000000000" pitchFamily="2" charset="2"/>
              </a:rPr>
              <a:t>3&amp;2 == 2 because …</a:t>
            </a:r>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18</a:t>
            </a:fld>
            <a:endParaRPr lang="en-US"/>
          </a:p>
        </p:txBody>
      </p:sp>
    </p:spTree>
    <p:extLst>
      <p:ext uri="{BB962C8B-B14F-4D97-AF65-F5344CB8AC3E}">
        <p14:creationId xmlns:p14="http://schemas.microsoft.com/office/powerpoint/2010/main" val="3637581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what optimization would happen just looking at the condition. Like, what do you think the new condition is now. </a:t>
            </a:r>
          </a:p>
        </p:txBody>
      </p:sp>
      <p:sp>
        <p:nvSpPr>
          <p:cNvPr id="4" name="Slide Number Placeholder 3"/>
          <p:cNvSpPr>
            <a:spLocks noGrp="1"/>
          </p:cNvSpPr>
          <p:nvPr>
            <p:ph type="sldNum" sz="quarter" idx="5"/>
          </p:nvPr>
        </p:nvSpPr>
        <p:spPr/>
        <p:txBody>
          <a:bodyPr/>
          <a:lstStyle/>
          <a:p>
            <a:fld id="{7FE55539-8AE3-4254-AD88-708D604FB691}" type="slidenum">
              <a:rPr lang="en-US" smtClean="0"/>
              <a:t>19</a:t>
            </a:fld>
            <a:endParaRPr lang="en-US"/>
          </a:p>
        </p:txBody>
      </p:sp>
    </p:spTree>
    <p:extLst>
      <p:ext uri="{BB962C8B-B14F-4D97-AF65-F5344CB8AC3E}">
        <p14:creationId xmlns:p14="http://schemas.microsoft.com/office/powerpoint/2010/main" val="300049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visualize these?</a:t>
            </a:r>
          </a:p>
        </p:txBody>
      </p:sp>
      <p:sp>
        <p:nvSpPr>
          <p:cNvPr id="4" name="Slide Number Placeholder 3"/>
          <p:cNvSpPr>
            <a:spLocks noGrp="1"/>
          </p:cNvSpPr>
          <p:nvPr>
            <p:ph type="sldNum" sz="quarter" idx="5"/>
          </p:nvPr>
        </p:nvSpPr>
        <p:spPr/>
        <p:txBody>
          <a:bodyPr/>
          <a:lstStyle/>
          <a:p>
            <a:fld id="{7FE55539-8AE3-4254-AD88-708D604FB691}" type="slidenum">
              <a:rPr lang="en-US" smtClean="0"/>
              <a:t>2</a:t>
            </a:fld>
            <a:endParaRPr lang="en-US"/>
          </a:p>
        </p:txBody>
      </p:sp>
    </p:spTree>
    <p:extLst>
      <p:ext uri="{BB962C8B-B14F-4D97-AF65-F5344CB8AC3E}">
        <p14:creationId xmlns:p14="http://schemas.microsoft.com/office/powerpoint/2010/main" val="4265504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what optimization would happen just looking at the condition. Like, what do you think the new condition is now. </a:t>
            </a:r>
          </a:p>
        </p:txBody>
      </p:sp>
      <p:sp>
        <p:nvSpPr>
          <p:cNvPr id="4" name="Slide Number Placeholder 3"/>
          <p:cNvSpPr>
            <a:spLocks noGrp="1"/>
          </p:cNvSpPr>
          <p:nvPr>
            <p:ph type="sldNum" sz="quarter" idx="5"/>
          </p:nvPr>
        </p:nvSpPr>
        <p:spPr/>
        <p:txBody>
          <a:bodyPr/>
          <a:lstStyle/>
          <a:p>
            <a:fld id="{7FE55539-8AE3-4254-AD88-708D604FB691}" type="slidenum">
              <a:rPr lang="en-US" smtClean="0"/>
              <a:t>20</a:t>
            </a:fld>
            <a:endParaRPr lang="en-US"/>
          </a:p>
        </p:txBody>
      </p:sp>
    </p:spTree>
    <p:extLst>
      <p:ext uri="{BB962C8B-B14F-4D97-AF65-F5344CB8AC3E}">
        <p14:creationId xmlns:p14="http://schemas.microsoft.com/office/powerpoint/2010/main" val="64531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this is fairly simple. Lets look at a more complex example optimization that v8 can handle.</a:t>
            </a:r>
          </a:p>
        </p:txBody>
      </p:sp>
      <p:sp>
        <p:nvSpPr>
          <p:cNvPr id="4" name="Slide Number Placeholder 3"/>
          <p:cNvSpPr>
            <a:spLocks noGrp="1"/>
          </p:cNvSpPr>
          <p:nvPr>
            <p:ph type="sldNum" sz="quarter" idx="5"/>
          </p:nvPr>
        </p:nvSpPr>
        <p:spPr/>
        <p:txBody>
          <a:bodyPr/>
          <a:lstStyle/>
          <a:p>
            <a:fld id="{7FE55539-8AE3-4254-AD88-708D604FB691}" type="slidenum">
              <a:rPr lang="en-US" smtClean="0"/>
              <a:t>22</a:t>
            </a:fld>
            <a:endParaRPr lang="en-US"/>
          </a:p>
        </p:txBody>
      </p:sp>
    </p:spTree>
    <p:extLst>
      <p:ext uri="{BB962C8B-B14F-4D97-AF65-F5344CB8AC3E}">
        <p14:creationId xmlns:p14="http://schemas.microsoft.com/office/powerpoint/2010/main" val="30541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23</a:t>
            </a:fld>
            <a:endParaRPr lang="en-US"/>
          </a:p>
        </p:txBody>
      </p:sp>
    </p:spTree>
    <p:extLst>
      <p:ext uri="{BB962C8B-B14F-4D97-AF65-F5344CB8AC3E}">
        <p14:creationId xmlns:p14="http://schemas.microsoft.com/office/powerpoint/2010/main" val="237301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24</a:t>
            </a:fld>
            <a:endParaRPr lang="en-US"/>
          </a:p>
        </p:txBody>
      </p:sp>
    </p:spTree>
    <p:extLst>
      <p:ext uri="{BB962C8B-B14F-4D97-AF65-F5344CB8AC3E}">
        <p14:creationId xmlns:p14="http://schemas.microsoft.com/office/powerpoint/2010/main" val="1169984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bitshift</a:t>
            </a:r>
            <a:r>
              <a:rPr lang="en-US" dirty="0"/>
              <a:t> left by 1 for this case. We can see that with the purple color 0. Since they are both shifted the same number of times, it is actually doing nothing. There is no impact. And since -1 is effective 0b1111111, nothing actually changes. So V8 deems that as redundant and so it would convert it to just effective the x*(k&lt;&lt;L)</a:t>
            </a:r>
          </a:p>
        </p:txBody>
      </p:sp>
      <p:sp>
        <p:nvSpPr>
          <p:cNvPr id="4" name="Slide Number Placeholder 3"/>
          <p:cNvSpPr>
            <a:spLocks noGrp="1"/>
          </p:cNvSpPr>
          <p:nvPr>
            <p:ph type="sldNum" sz="quarter" idx="5"/>
          </p:nvPr>
        </p:nvSpPr>
        <p:spPr/>
        <p:txBody>
          <a:bodyPr/>
          <a:lstStyle/>
          <a:p>
            <a:fld id="{7FE55539-8AE3-4254-AD88-708D604FB691}" type="slidenum">
              <a:rPr lang="en-US" smtClean="0"/>
              <a:t>25</a:t>
            </a:fld>
            <a:endParaRPr lang="en-US"/>
          </a:p>
        </p:txBody>
      </p:sp>
    </p:spTree>
    <p:extLst>
      <p:ext uri="{BB962C8B-B14F-4D97-AF65-F5344CB8AC3E}">
        <p14:creationId xmlns:p14="http://schemas.microsoft.com/office/powerpoint/2010/main" val="2342685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in </a:t>
            </a:r>
            <a:r>
              <a:rPr lang="en-US" dirty="0" err="1"/>
              <a:t>ReduceWordNAnd</a:t>
            </a:r>
            <a:r>
              <a:rPr lang="en-US" dirty="0"/>
              <a:t>, we can see that v8 can be rather thorough with what they can optimize. IT can get as simple as this …. To this …..</a:t>
            </a:r>
          </a:p>
        </p:txBody>
      </p:sp>
      <p:sp>
        <p:nvSpPr>
          <p:cNvPr id="4" name="Slide Number Placeholder 3"/>
          <p:cNvSpPr>
            <a:spLocks noGrp="1"/>
          </p:cNvSpPr>
          <p:nvPr>
            <p:ph type="sldNum" sz="quarter" idx="5"/>
          </p:nvPr>
        </p:nvSpPr>
        <p:spPr/>
        <p:txBody>
          <a:bodyPr/>
          <a:lstStyle/>
          <a:p>
            <a:fld id="{7FE55539-8AE3-4254-AD88-708D604FB691}" type="slidenum">
              <a:rPr lang="en-US" smtClean="0"/>
              <a:t>26</a:t>
            </a:fld>
            <a:endParaRPr lang="en-US"/>
          </a:p>
        </p:txBody>
      </p:sp>
    </p:spTree>
    <p:extLst>
      <p:ext uri="{BB962C8B-B14F-4D97-AF65-F5344CB8AC3E}">
        <p14:creationId xmlns:p14="http://schemas.microsoft.com/office/powerpoint/2010/main" val="1694871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conditions were checked for optimizations. However, there is another thing that they check when nothing has been changed; when no changes were made. Lets look at that …</a:t>
            </a:r>
          </a:p>
        </p:txBody>
      </p:sp>
      <p:sp>
        <p:nvSpPr>
          <p:cNvPr id="4" name="Slide Number Placeholder 3"/>
          <p:cNvSpPr>
            <a:spLocks noGrp="1"/>
          </p:cNvSpPr>
          <p:nvPr>
            <p:ph type="sldNum" sz="quarter" idx="5"/>
          </p:nvPr>
        </p:nvSpPr>
        <p:spPr/>
        <p:txBody>
          <a:bodyPr/>
          <a:lstStyle/>
          <a:p>
            <a:fld id="{7FE55539-8AE3-4254-AD88-708D604FB691}" type="slidenum">
              <a:rPr lang="en-US" smtClean="0"/>
              <a:t>27</a:t>
            </a:fld>
            <a:endParaRPr lang="en-US"/>
          </a:p>
        </p:txBody>
      </p:sp>
    </p:spTree>
    <p:extLst>
      <p:ext uri="{BB962C8B-B14F-4D97-AF65-F5344CB8AC3E}">
        <p14:creationId xmlns:p14="http://schemas.microsoft.com/office/powerpoint/2010/main" val="373329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 bitwise &amp; conditions that are being bitwise &amp; together as well. In this case, V8 will try to fold these expressions together. Can anyone tell me the equivalent optimization in form of what &amp; what equals </a:t>
            </a:r>
            <a:r>
              <a:rPr lang="en-US" dirty="0" err="1"/>
              <a:t>equals</a:t>
            </a:r>
            <a:r>
              <a:rPr lang="en-US" dirty="0"/>
              <a:t> what?</a:t>
            </a:r>
          </a:p>
        </p:txBody>
      </p:sp>
      <p:sp>
        <p:nvSpPr>
          <p:cNvPr id="4" name="Slide Number Placeholder 3"/>
          <p:cNvSpPr>
            <a:spLocks noGrp="1"/>
          </p:cNvSpPr>
          <p:nvPr>
            <p:ph type="sldNum" sz="quarter" idx="5"/>
          </p:nvPr>
        </p:nvSpPr>
        <p:spPr/>
        <p:txBody>
          <a:bodyPr/>
          <a:lstStyle/>
          <a:p>
            <a:fld id="{7FE55539-8AE3-4254-AD88-708D604FB691}" type="slidenum">
              <a:rPr lang="en-US" smtClean="0"/>
              <a:t>28</a:t>
            </a:fld>
            <a:endParaRPr lang="en-US"/>
          </a:p>
        </p:txBody>
      </p:sp>
    </p:spTree>
    <p:extLst>
      <p:ext uri="{BB962C8B-B14F-4D97-AF65-F5344CB8AC3E}">
        <p14:creationId xmlns:p14="http://schemas.microsoft.com/office/powerpoint/2010/main" val="112425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are from the same source in both expression, it will check if the masking value has overlapping bits. If there are no overlapping bits, and since a should contain 2 and 4, 2|4 = 6 and therefore we have a&amp;6 == 6</a:t>
            </a:r>
          </a:p>
        </p:txBody>
      </p:sp>
      <p:sp>
        <p:nvSpPr>
          <p:cNvPr id="4" name="Slide Number Placeholder 3"/>
          <p:cNvSpPr>
            <a:spLocks noGrp="1"/>
          </p:cNvSpPr>
          <p:nvPr>
            <p:ph type="sldNum" sz="quarter" idx="5"/>
          </p:nvPr>
        </p:nvSpPr>
        <p:spPr/>
        <p:txBody>
          <a:bodyPr/>
          <a:lstStyle/>
          <a:p>
            <a:fld id="{7FE55539-8AE3-4254-AD88-708D604FB691}" type="slidenum">
              <a:rPr lang="en-US" smtClean="0"/>
              <a:t>29</a:t>
            </a:fld>
            <a:endParaRPr lang="en-US"/>
          </a:p>
        </p:txBody>
      </p:sp>
    </p:spTree>
    <p:extLst>
      <p:ext uri="{BB962C8B-B14F-4D97-AF65-F5344CB8AC3E}">
        <p14:creationId xmlns:p14="http://schemas.microsoft.com/office/powerpoint/2010/main" val="2269462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code that is </a:t>
            </a:r>
            <a:r>
              <a:rPr lang="en-US" dirty="0" err="1"/>
              <a:t>responsivble</a:t>
            </a:r>
            <a:r>
              <a:rPr lang="en-US" dirty="0"/>
              <a:t> for that. When there are no changes after checking for the 13 </a:t>
            </a:r>
            <a:r>
              <a:rPr lang="en-US" dirty="0" err="1"/>
              <a:t>rweductions</a:t>
            </a:r>
            <a:r>
              <a:rPr lang="en-US" dirty="0"/>
              <a:t>, it will then detect the left and the right expression for &amp; operations and attempt to combine the two conditions together.</a:t>
            </a:r>
          </a:p>
        </p:txBody>
      </p:sp>
      <p:sp>
        <p:nvSpPr>
          <p:cNvPr id="4" name="Slide Number Placeholder 3"/>
          <p:cNvSpPr>
            <a:spLocks noGrp="1"/>
          </p:cNvSpPr>
          <p:nvPr>
            <p:ph type="sldNum" sz="quarter" idx="5"/>
          </p:nvPr>
        </p:nvSpPr>
        <p:spPr/>
        <p:txBody>
          <a:bodyPr/>
          <a:lstStyle/>
          <a:p>
            <a:fld id="{7FE55539-8AE3-4254-AD88-708D604FB691}" type="slidenum">
              <a:rPr lang="en-US" smtClean="0"/>
              <a:t>30</a:t>
            </a:fld>
            <a:endParaRPr lang="en-US"/>
          </a:p>
        </p:txBody>
      </p:sp>
    </p:spTree>
    <p:extLst>
      <p:ext uri="{BB962C8B-B14F-4D97-AF65-F5344CB8AC3E}">
        <p14:creationId xmlns:p14="http://schemas.microsoft.com/office/powerpoint/2010/main" val="1288104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will go through some of the basics like what Sea of Nodes is, what turbolizer is used for. Examples of optimizations and how we can see that in the naming conventions of functions. Next, we will discover the bug which is also the POC for triggering the bug. From there, we will have a pretty heavy topic which is the development from a seemingly harmless bug to a crash. After that, I will go through the overview or primitives that we need for the code execution but details will not be covered. This will then end off with a conclusion and I will do my best to answer any questions that anyone might have.</a:t>
            </a:r>
          </a:p>
        </p:txBody>
      </p:sp>
      <p:sp>
        <p:nvSpPr>
          <p:cNvPr id="4" name="Slide Number Placeholder 3"/>
          <p:cNvSpPr>
            <a:spLocks noGrp="1"/>
          </p:cNvSpPr>
          <p:nvPr>
            <p:ph type="sldNum" sz="quarter" idx="5"/>
          </p:nvPr>
        </p:nvSpPr>
        <p:spPr/>
        <p:txBody>
          <a:bodyPr/>
          <a:lstStyle/>
          <a:p>
            <a:fld id="{7FE55539-8AE3-4254-AD88-708D604FB691}" type="slidenum">
              <a:rPr lang="en-US" smtClean="0"/>
              <a:t>3</a:t>
            </a:fld>
            <a:endParaRPr lang="en-US"/>
          </a:p>
        </p:txBody>
      </p:sp>
    </p:spTree>
    <p:extLst>
      <p:ext uri="{BB962C8B-B14F-4D97-AF65-F5344CB8AC3E}">
        <p14:creationId xmlns:p14="http://schemas.microsoft.com/office/powerpoint/2010/main" val="2936903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 lets do the next quick question. This is the very same expression. What gets printed out ? A or B when a is 1 after optimization?</a:t>
            </a:r>
          </a:p>
        </p:txBody>
      </p:sp>
      <p:sp>
        <p:nvSpPr>
          <p:cNvPr id="4" name="Slide Number Placeholder 3"/>
          <p:cNvSpPr>
            <a:spLocks noGrp="1"/>
          </p:cNvSpPr>
          <p:nvPr>
            <p:ph type="sldNum" sz="quarter" idx="5"/>
          </p:nvPr>
        </p:nvSpPr>
        <p:spPr/>
        <p:txBody>
          <a:bodyPr/>
          <a:lstStyle/>
          <a:p>
            <a:fld id="{7FE55539-8AE3-4254-AD88-708D604FB691}" type="slidenum">
              <a:rPr lang="en-US" smtClean="0"/>
              <a:t>31</a:t>
            </a:fld>
            <a:endParaRPr lang="en-US"/>
          </a:p>
        </p:txBody>
      </p:sp>
    </p:spTree>
    <p:extLst>
      <p:ext uri="{BB962C8B-B14F-4D97-AF65-F5344CB8AC3E}">
        <p14:creationId xmlns:p14="http://schemas.microsoft.com/office/powerpoint/2010/main" val="2996904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32</a:t>
            </a:fld>
            <a:endParaRPr lang="en-US"/>
          </a:p>
        </p:txBody>
      </p:sp>
    </p:spTree>
    <p:extLst>
      <p:ext uri="{BB962C8B-B14F-4D97-AF65-F5344CB8AC3E}">
        <p14:creationId xmlns:p14="http://schemas.microsoft.com/office/powerpoint/2010/main" val="1011208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35</a:t>
            </a:fld>
            <a:endParaRPr lang="en-US"/>
          </a:p>
        </p:txBody>
      </p:sp>
    </p:spTree>
    <p:extLst>
      <p:ext uri="{BB962C8B-B14F-4D97-AF65-F5344CB8AC3E}">
        <p14:creationId xmlns:p14="http://schemas.microsoft.com/office/powerpoint/2010/main" val="1314326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36</a:t>
            </a:fld>
            <a:endParaRPr lang="en-US"/>
          </a:p>
        </p:txBody>
      </p:sp>
    </p:spTree>
    <p:extLst>
      <p:ext uri="{BB962C8B-B14F-4D97-AF65-F5344CB8AC3E}">
        <p14:creationId xmlns:p14="http://schemas.microsoft.com/office/powerpoint/2010/main" val="239939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37</a:t>
            </a:fld>
            <a:endParaRPr lang="en-US"/>
          </a:p>
        </p:txBody>
      </p:sp>
    </p:spTree>
    <p:extLst>
      <p:ext uri="{BB962C8B-B14F-4D97-AF65-F5344CB8AC3E}">
        <p14:creationId xmlns:p14="http://schemas.microsoft.com/office/powerpoint/2010/main" val="373428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POC that was provided by </a:t>
            </a:r>
            <a:r>
              <a:rPr lang="en-US" dirty="0" err="1"/>
              <a:t>manfp</a:t>
            </a:r>
            <a:r>
              <a:rPr lang="en-US" dirty="0"/>
              <a:t> and this was created via lots of source code reading, lots of turbolizer viewing, trial and error and some luck according to him. While it may look intimidating, I will go through these really briefly to let you have a feel of what it may feel like when attempting to develop a POC. </a:t>
            </a:r>
          </a:p>
        </p:txBody>
      </p:sp>
      <p:sp>
        <p:nvSpPr>
          <p:cNvPr id="4" name="Slide Number Placeholder 3"/>
          <p:cNvSpPr>
            <a:spLocks noGrp="1"/>
          </p:cNvSpPr>
          <p:nvPr>
            <p:ph type="sldNum" sz="quarter" idx="5"/>
          </p:nvPr>
        </p:nvSpPr>
        <p:spPr/>
        <p:txBody>
          <a:bodyPr/>
          <a:lstStyle/>
          <a:p>
            <a:fld id="{7FE55539-8AE3-4254-AD88-708D604FB691}" type="slidenum">
              <a:rPr lang="en-US" smtClean="0"/>
              <a:t>38</a:t>
            </a:fld>
            <a:endParaRPr lang="en-US"/>
          </a:p>
        </p:txBody>
      </p:sp>
    </p:spTree>
    <p:extLst>
      <p:ext uri="{BB962C8B-B14F-4D97-AF65-F5344CB8AC3E}">
        <p14:creationId xmlns:p14="http://schemas.microsoft.com/office/powerpoint/2010/main" val="1733447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have to determine the goal for the out of bounds. At this current point, although the number is different, the </a:t>
            </a:r>
            <a:r>
              <a:rPr lang="en-US" dirty="0" err="1"/>
              <a:t>Checkbound</a:t>
            </a:r>
            <a:r>
              <a:rPr lang="en-US" dirty="0"/>
              <a:t> range shows that our value are still within range. But we need to break the </a:t>
            </a:r>
            <a:r>
              <a:rPr lang="en-US" dirty="0" err="1"/>
              <a:t>CheckBounds</a:t>
            </a:r>
            <a:r>
              <a:rPr lang="en-US" dirty="0"/>
              <a:t> range so that we can access out of bounds without triggering an exception. If we can </a:t>
            </a:r>
            <a:r>
              <a:rPr lang="en-US" dirty="0" err="1"/>
              <a:t>breakt</a:t>
            </a:r>
            <a:r>
              <a:rPr lang="en-US" dirty="0"/>
              <a:t> he </a:t>
            </a:r>
            <a:r>
              <a:rPr lang="en-US" dirty="0" err="1"/>
              <a:t>checkbounds</a:t>
            </a:r>
            <a:r>
              <a:rPr lang="en-US" dirty="0"/>
              <a:t> range and use that number for creating an array. This can confuse or trick turbofan into thinking that the array it created is of certain size when in fact, the number of elements that was created is smaller. For example, if turbofan thinks that </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39</a:t>
            </a:fld>
            <a:endParaRPr lang="en-US"/>
          </a:p>
        </p:txBody>
      </p:sp>
    </p:spTree>
    <p:extLst>
      <p:ext uri="{BB962C8B-B14F-4D97-AF65-F5344CB8AC3E}">
        <p14:creationId xmlns:p14="http://schemas.microsoft.com/office/powerpoint/2010/main" val="4080122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to determine the goal for the out of bounds. At this current point, although the number is different, the </a:t>
            </a:r>
            <a:r>
              <a:rPr lang="en-US" dirty="0" err="1"/>
              <a:t>Checkbound</a:t>
            </a:r>
            <a:r>
              <a:rPr lang="en-US" dirty="0"/>
              <a:t> range shows that our value are still within range. But we need to break the </a:t>
            </a:r>
            <a:r>
              <a:rPr lang="en-US" dirty="0" err="1"/>
              <a:t>CheckBounds</a:t>
            </a:r>
            <a:r>
              <a:rPr lang="en-US" dirty="0"/>
              <a:t> range so that we can access out of bounds without triggering an exception. If we can </a:t>
            </a:r>
            <a:r>
              <a:rPr lang="en-US" dirty="0" err="1"/>
              <a:t>breakt</a:t>
            </a:r>
            <a:r>
              <a:rPr lang="en-US" dirty="0"/>
              <a:t> he </a:t>
            </a:r>
            <a:r>
              <a:rPr lang="en-US" dirty="0" err="1"/>
              <a:t>checkbounds</a:t>
            </a:r>
            <a:r>
              <a:rPr lang="en-US" dirty="0"/>
              <a:t> range and use that number for creating an array. This can confuse or trick turbofan into thinking that the array it created is of certain size when in fact, the number of elements that was created is smaller. For example, if turbofan thinks that </a:t>
            </a:r>
          </a:p>
        </p:txBody>
      </p:sp>
      <p:sp>
        <p:nvSpPr>
          <p:cNvPr id="4" name="Slide Number Placeholder 3"/>
          <p:cNvSpPr>
            <a:spLocks noGrp="1"/>
          </p:cNvSpPr>
          <p:nvPr>
            <p:ph type="sldNum" sz="quarter" idx="5"/>
          </p:nvPr>
        </p:nvSpPr>
        <p:spPr/>
        <p:txBody>
          <a:bodyPr/>
          <a:lstStyle/>
          <a:p>
            <a:fld id="{7FE55539-8AE3-4254-AD88-708D604FB691}" type="slidenum">
              <a:rPr lang="en-US" smtClean="0"/>
              <a:t>40</a:t>
            </a:fld>
            <a:endParaRPr lang="en-US"/>
          </a:p>
        </p:txBody>
      </p:sp>
    </p:spTree>
    <p:extLst>
      <p:ext uri="{BB962C8B-B14F-4D97-AF65-F5344CB8AC3E}">
        <p14:creationId xmlns:p14="http://schemas.microsoft.com/office/powerpoint/2010/main" val="1103246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to determine the goal for the out of bounds. At this current point, although the number is different, the </a:t>
            </a:r>
            <a:r>
              <a:rPr lang="en-US" dirty="0" err="1"/>
              <a:t>Checkbound</a:t>
            </a:r>
            <a:r>
              <a:rPr lang="en-US" dirty="0"/>
              <a:t> range shows that our value are still within range. But we need to break the </a:t>
            </a:r>
            <a:r>
              <a:rPr lang="en-US" dirty="0" err="1"/>
              <a:t>CheckBounds</a:t>
            </a:r>
            <a:r>
              <a:rPr lang="en-US" dirty="0"/>
              <a:t> range so that we can access out of bounds without triggering an exception. If we can </a:t>
            </a:r>
            <a:r>
              <a:rPr lang="en-US" dirty="0" err="1"/>
              <a:t>breakt</a:t>
            </a:r>
            <a:r>
              <a:rPr lang="en-US" dirty="0"/>
              <a:t> he </a:t>
            </a:r>
            <a:r>
              <a:rPr lang="en-US" dirty="0" err="1"/>
              <a:t>checkbounds</a:t>
            </a:r>
            <a:r>
              <a:rPr lang="en-US" dirty="0"/>
              <a:t> range and use that number for creating an array. This can confuse or trick turbofan into thinking that the array it created is of certain size when in fact, the number of elements that was created is smaller. For example, if turbofan thinks that </a:t>
            </a:r>
          </a:p>
        </p:txBody>
      </p:sp>
      <p:sp>
        <p:nvSpPr>
          <p:cNvPr id="4" name="Slide Number Placeholder 3"/>
          <p:cNvSpPr>
            <a:spLocks noGrp="1"/>
          </p:cNvSpPr>
          <p:nvPr>
            <p:ph type="sldNum" sz="quarter" idx="5"/>
          </p:nvPr>
        </p:nvSpPr>
        <p:spPr/>
        <p:txBody>
          <a:bodyPr/>
          <a:lstStyle/>
          <a:p>
            <a:fld id="{7FE55539-8AE3-4254-AD88-708D604FB691}" type="slidenum">
              <a:rPr lang="en-US" smtClean="0"/>
              <a:t>41</a:t>
            </a:fld>
            <a:endParaRPr lang="en-US"/>
          </a:p>
        </p:txBody>
      </p:sp>
    </p:spTree>
    <p:extLst>
      <p:ext uri="{BB962C8B-B14F-4D97-AF65-F5344CB8AC3E}">
        <p14:creationId xmlns:p14="http://schemas.microsoft.com/office/powerpoint/2010/main" val="2565730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will get heavy and it is perfectly find if you do not understand. The most important thing was the optimization error and for you to feel it out a possible flow of POC development. For starters, to create </a:t>
            </a:r>
            <a:r>
              <a:rPr lang="en-US" dirty="0" err="1"/>
              <a:t>checkbounds</a:t>
            </a:r>
            <a:r>
              <a:rPr lang="en-US" dirty="0"/>
              <a:t> node, we need to teach the </a:t>
            </a:r>
            <a:r>
              <a:rPr lang="en-US" dirty="0" err="1"/>
              <a:t>typer</a:t>
            </a:r>
            <a:r>
              <a:rPr lang="en-US" dirty="0"/>
              <a:t> that x and y are value and number 0. x and y in this case are separated into the two condition statements.</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42</a:t>
            </a:fld>
            <a:endParaRPr lang="en-US"/>
          </a:p>
        </p:txBody>
      </p:sp>
    </p:spTree>
    <p:extLst>
      <p:ext uri="{BB962C8B-B14F-4D97-AF65-F5344CB8AC3E}">
        <p14:creationId xmlns:p14="http://schemas.microsoft.com/office/powerpoint/2010/main" val="3435053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visualize these?</a:t>
            </a:r>
          </a:p>
        </p:txBody>
      </p:sp>
      <p:sp>
        <p:nvSpPr>
          <p:cNvPr id="4" name="Slide Number Placeholder 3"/>
          <p:cNvSpPr>
            <a:spLocks noGrp="1"/>
          </p:cNvSpPr>
          <p:nvPr>
            <p:ph type="sldNum" sz="quarter" idx="5"/>
          </p:nvPr>
        </p:nvSpPr>
        <p:spPr/>
        <p:txBody>
          <a:bodyPr/>
          <a:lstStyle/>
          <a:p>
            <a:fld id="{7FE55539-8AE3-4254-AD88-708D604FB691}" type="slidenum">
              <a:rPr lang="en-US" smtClean="0"/>
              <a:t>4</a:t>
            </a:fld>
            <a:endParaRPr lang="en-US"/>
          </a:p>
        </p:txBody>
      </p:sp>
    </p:spTree>
    <p:extLst>
      <p:ext uri="{BB962C8B-B14F-4D97-AF65-F5344CB8AC3E}">
        <p14:creationId xmlns:p14="http://schemas.microsoft.com/office/powerpoint/2010/main" val="2556607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node 35 and 36, they are indicated to have the type Boolean. They have been circled with the red circles. These are converted later also since it will be used to create a </a:t>
            </a:r>
            <a:r>
              <a:rPr lang="en-US" dirty="0" err="1"/>
              <a:t>CheckBounds</a:t>
            </a:r>
            <a:r>
              <a:rPr lang="en-US" dirty="0"/>
              <a:t> node by accessing an array which of course, needs a number. The author has converted it into a value with bitwise or operator.</a:t>
            </a:r>
          </a:p>
        </p:txBody>
      </p:sp>
      <p:sp>
        <p:nvSpPr>
          <p:cNvPr id="4" name="Slide Number Placeholder 3"/>
          <p:cNvSpPr>
            <a:spLocks noGrp="1"/>
          </p:cNvSpPr>
          <p:nvPr>
            <p:ph type="sldNum" sz="quarter" idx="5"/>
          </p:nvPr>
        </p:nvSpPr>
        <p:spPr/>
        <p:txBody>
          <a:bodyPr/>
          <a:lstStyle/>
          <a:p>
            <a:fld id="{7FE55539-8AE3-4254-AD88-708D604FB691}" type="slidenum">
              <a:rPr lang="en-US" smtClean="0"/>
              <a:t>43</a:t>
            </a:fld>
            <a:endParaRPr lang="en-US"/>
          </a:p>
        </p:txBody>
      </p:sp>
    </p:spTree>
    <p:extLst>
      <p:ext uri="{BB962C8B-B14F-4D97-AF65-F5344CB8AC3E}">
        <p14:creationId xmlns:p14="http://schemas.microsoft.com/office/powerpoint/2010/main" val="3958727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introduction of bitwise or, later in the stage, it would convert that Boolean value a speculated number. And we can see the corresponding node for the bitwise or as well.</a:t>
            </a:r>
          </a:p>
        </p:txBody>
      </p:sp>
      <p:sp>
        <p:nvSpPr>
          <p:cNvPr id="4" name="Slide Number Placeholder 3"/>
          <p:cNvSpPr>
            <a:spLocks noGrp="1"/>
          </p:cNvSpPr>
          <p:nvPr>
            <p:ph type="sldNum" sz="quarter" idx="5"/>
          </p:nvPr>
        </p:nvSpPr>
        <p:spPr/>
        <p:txBody>
          <a:bodyPr/>
          <a:lstStyle/>
          <a:p>
            <a:fld id="{7FE55539-8AE3-4254-AD88-708D604FB691}" type="slidenum">
              <a:rPr lang="en-US" smtClean="0"/>
              <a:t>44</a:t>
            </a:fld>
            <a:endParaRPr lang="en-US"/>
          </a:p>
        </p:txBody>
      </p:sp>
    </p:spTree>
    <p:extLst>
      <p:ext uri="{BB962C8B-B14F-4D97-AF65-F5344CB8AC3E}">
        <p14:creationId xmlns:p14="http://schemas.microsoft.com/office/powerpoint/2010/main" val="1882284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introduction of bitwise or, later in the stage, it would convert that Boolean value a speculated number. And we can see the corresponding node for the bitwise or as well.</a:t>
            </a:r>
          </a:p>
        </p:txBody>
      </p:sp>
      <p:sp>
        <p:nvSpPr>
          <p:cNvPr id="4" name="Slide Number Placeholder 3"/>
          <p:cNvSpPr>
            <a:spLocks noGrp="1"/>
          </p:cNvSpPr>
          <p:nvPr>
            <p:ph type="sldNum" sz="quarter" idx="5"/>
          </p:nvPr>
        </p:nvSpPr>
        <p:spPr/>
        <p:txBody>
          <a:bodyPr/>
          <a:lstStyle/>
          <a:p>
            <a:fld id="{7FE55539-8AE3-4254-AD88-708D604FB691}" type="slidenum">
              <a:rPr lang="en-US" smtClean="0"/>
              <a:t>45</a:t>
            </a:fld>
            <a:endParaRPr lang="en-US"/>
          </a:p>
        </p:txBody>
      </p:sp>
    </p:spTree>
    <p:extLst>
      <p:ext uri="{BB962C8B-B14F-4D97-AF65-F5344CB8AC3E}">
        <p14:creationId xmlns:p14="http://schemas.microsoft.com/office/powerpoint/2010/main" val="4064939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x and y are speculated numbers, we can use them as values to access a string which in turn introduces </a:t>
            </a:r>
            <a:r>
              <a:rPr lang="en-US" dirty="0" err="1"/>
              <a:t>CheckBounds</a:t>
            </a:r>
            <a:r>
              <a:rPr lang="en-US" dirty="0"/>
              <a:t> nodes for x and y. We can </a:t>
            </a:r>
            <a:r>
              <a:rPr lang="en-US" dirty="0" err="1"/>
              <a:t>verifiy</a:t>
            </a:r>
            <a:r>
              <a:rPr lang="en-US" dirty="0"/>
              <a:t> here too that the </a:t>
            </a:r>
            <a:r>
              <a:rPr lang="en-US" dirty="0" err="1"/>
              <a:t>CheckBounds</a:t>
            </a:r>
            <a:r>
              <a:rPr lang="en-US" dirty="0"/>
              <a:t> nodes were indeed created.</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46</a:t>
            </a:fld>
            <a:endParaRPr lang="en-US"/>
          </a:p>
        </p:txBody>
      </p:sp>
    </p:spTree>
    <p:extLst>
      <p:ext uri="{BB962C8B-B14F-4D97-AF65-F5344CB8AC3E}">
        <p14:creationId xmlns:p14="http://schemas.microsoft.com/office/powerpoint/2010/main" val="137044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x and y are speculated numbers, we can use them as values to access a string which in turn introduces </a:t>
            </a:r>
            <a:r>
              <a:rPr lang="en-US" dirty="0" err="1"/>
              <a:t>CheckBounds</a:t>
            </a:r>
            <a:r>
              <a:rPr lang="en-US" dirty="0"/>
              <a:t> nodes for x and y. We can </a:t>
            </a:r>
            <a:r>
              <a:rPr lang="en-US" dirty="0" err="1"/>
              <a:t>verifiy</a:t>
            </a:r>
            <a:r>
              <a:rPr lang="en-US" dirty="0"/>
              <a:t> here too that the </a:t>
            </a:r>
            <a:r>
              <a:rPr lang="en-US" dirty="0" err="1"/>
              <a:t>CheckBounds</a:t>
            </a:r>
            <a:r>
              <a:rPr lang="en-US" dirty="0"/>
              <a:t> nodes were indeed created.</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47</a:t>
            </a:fld>
            <a:endParaRPr lang="en-US"/>
          </a:p>
        </p:txBody>
      </p:sp>
    </p:spTree>
    <p:extLst>
      <p:ext uri="{BB962C8B-B14F-4D97-AF65-F5344CB8AC3E}">
        <p14:creationId xmlns:p14="http://schemas.microsoft.com/office/powerpoint/2010/main" val="3776156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that sounds like it is ok, we notice that in node 39 though, the range is 0,1 which is something that </a:t>
            </a:r>
            <a:r>
              <a:rPr lang="en-US" dirty="0" err="1"/>
              <a:t>x&amp;y</a:t>
            </a:r>
            <a:r>
              <a:rPr lang="en-US" dirty="0"/>
              <a:t>==1 is within which means that we have not broken out of it. The range here is 1 and 0 because True and False are evaluated to 1 and 0 respectively.</a:t>
            </a:r>
          </a:p>
        </p:txBody>
      </p:sp>
      <p:sp>
        <p:nvSpPr>
          <p:cNvPr id="4" name="Slide Number Placeholder 3"/>
          <p:cNvSpPr>
            <a:spLocks noGrp="1"/>
          </p:cNvSpPr>
          <p:nvPr>
            <p:ph type="sldNum" sz="quarter" idx="5"/>
          </p:nvPr>
        </p:nvSpPr>
        <p:spPr/>
        <p:txBody>
          <a:bodyPr/>
          <a:lstStyle/>
          <a:p>
            <a:fld id="{7FE55539-8AE3-4254-AD88-708D604FB691}" type="slidenum">
              <a:rPr lang="en-US" smtClean="0"/>
              <a:t>48</a:t>
            </a:fld>
            <a:endParaRPr lang="en-US"/>
          </a:p>
        </p:txBody>
      </p:sp>
    </p:spTree>
    <p:extLst>
      <p:ext uri="{BB962C8B-B14F-4D97-AF65-F5344CB8AC3E}">
        <p14:creationId xmlns:p14="http://schemas.microsoft.com/office/powerpoint/2010/main" val="1785135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The author then do lots of trial and error and found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during redundancy elimination which inserts another check node. This is done because the author realized that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checkbounds</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node was optimized away in a later stage and so this was used to prolong its life. </a:t>
            </a: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To get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to be hit, we can make use of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IrOpcode</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kSpeculativeNumberAdd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However, doing a normal addition like that creates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instead as seen in the following figure. Like what it sounds like, the number is small and thus seen as integer.</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strange-looking ternary statement is there because of constant folding and it is used to thwart that. If constant folding happens, then it will be a constant rather than a Speculated Add operation. Recall that we want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and not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we can change that to a number by simply adding a large number. </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7FE55539-8AE3-4254-AD88-708D604FB691}" type="slidenum">
              <a:rPr lang="en-US" smtClean="0"/>
              <a:t>49</a:t>
            </a:fld>
            <a:endParaRPr lang="en-US"/>
          </a:p>
        </p:txBody>
      </p:sp>
    </p:spTree>
    <p:extLst>
      <p:ext uri="{BB962C8B-B14F-4D97-AF65-F5344CB8AC3E}">
        <p14:creationId xmlns:p14="http://schemas.microsoft.com/office/powerpoint/2010/main" val="2116341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The author then do lots of trial and error and found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during redundancy elimination which inserts another check node. This is done because the author realized that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checkbounds</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node was optimized away in a later stage and so this was used to prolong its life. </a:t>
            </a: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To get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to be hit, we can make use of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IrOpcode</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kSpeculativeNumberAdd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However, doing a normal addition like that creates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instead as seen in the following figure. Like what it sounds like, the number is small and thus seen as integer.</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strange-looking ternary statement is there because of constant folding and it is used to thwart that. If constant folding happens, then it will be a constant rather than a Speculated Add operation. Recall that we want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and not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we can change that to a number by simply adding a large number. </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endParaRPr lang="en-US" sz="1800" dirty="0"/>
          </a:p>
        </p:txBody>
      </p:sp>
      <p:sp>
        <p:nvSpPr>
          <p:cNvPr id="4" name="Slide Number Placeholder 3"/>
          <p:cNvSpPr>
            <a:spLocks noGrp="1"/>
          </p:cNvSpPr>
          <p:nvPr>
            <p:ph type="sldNum" sz="quarter" idx="5"/>
          </p:nvPr>
        </p:nvSpPr>
        <p:spPr/>
        <p:txBody>
          <a:bodyPr/>
          <a:lstStyle/>
          <a:p>
            <a:fld id="{7FE55539-8AE3-4254-AD88-708D604FB691}" type="slidenum">
              <a:rPr lang="en-US" smtClean="0"/>
              <a:t>50</a:t>
            </a:fld>
            <a:endParaRPr lang="en-US"/>
          </a:p>
        </p:txBody>
      </p:sp>
    </p:spTree>
    <p:extLst>
      <p:ext uri="{BB962C8B-B14F-4D97-AF65-F5344CB8AC3E}">
        <p14:creationId xmlns:p14="http://schemas.microsoft.com/office/powerpoint/2010/main" val="4264092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The author then do lots of trial and error and found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during redundancy elimination which inserts another check node. This is done because the author realized that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checkbounds</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node was optimized away in a later stage and so this was used to prolong its life. </a:t>
            </a: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To get the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ReduceSpeculativeNumberOperation</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to be hit, we can make use of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IrOpcode</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kSpeculativeNumberAdd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However, doing a normal addition like that creates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instead as seen in the following figure. Like what it sounds like, the number is small and thus seen as integer.</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strange-looking ternary statement is there because of constant folding and it is used to thwart that. If constant folding happens, then it will be a constant rather than a Speculated Add operation. Recall that we want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speculativeNumberAdd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and not </a:t>
            </a:r>
            <a:r>
              <a:rPr lang="en-US" sz="1800" dirty="0" err="1">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speculativeSafeIntegerAdd</a:t>
            </a:r>
            <a:r>
              <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rPr>
              <a:t>, we can change that to a number by simply adding a large number. </a:t>
            </a: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pPr marL="0" marR="0">
              <a:lnSpc>
                <a:spcPct val="110000"/>
              </a:lnSpc>
              <a:spcBef>
                <a:spcPts val="600"/>
              </a:spcBef>
              <a:spcAft>
                <a:spcPts val="1000"/>
              </a:spcAft>
            </a:pPr>
            <a:endParaRPr lang="en-US" sz="1800" dirty="0">
              <a:solidFill>
                <a:srgbClr val="4D322D"/>
              </a:solidFill>
              <a:effectLst/>
              <a:latin typeface="Constantia" panose="02030602050306030303" pitchFamily="18" charset="0"/>
              <a:ea typeface="STXinwei" panose="0201080004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51</a:t>
            </a:fld>
            <a:endParaRPr lang="en-US"/>
          </a:p>
        </p:txBody>
      </p:sp>
    </p:spTree>
    <p:extLst>
      <p:ext uri="{BB962C8B-B14F-4D97-AF65-F5344CB8AC3E}">
        <p14:creationId xmlns:p14="http://schemas.microsoft.com/office/powerpoint/2010/main" val="1125800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 large number, the type is now seen as a speculated Number.</a:t>
            </a:r>
          </a:p>
          <a:p>
            <a:endParaRPr lang="en-US" dirty="0"/>
          </a:p>
          <a:p>
            <a:r>
              <a:rPr lang="en-US" dirty="0"/>
              <a:t>is now seen as a number which is what we want ultimately. However, x and y should be of value 0 so we should subtract it too.</a:t>
            </a:r>
          </a:p>
          <a:p>
            <a:endParaRPr lang="en-US" dirty="0"/>
          </a:p>
          <a:p>
            <a:r>
              <a:rPr lang="en-US" dirty="0"/>
              <a:t>Care that constant folding if you just subtract it directly so we can do the same trick earlier to prevent the speculation at least at this point of time.</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52</a:t>
            </a:fld>
            <a:endParaRPr lang="en-US"/>
          </a:p>
        </p:txBody>
      </p:sp>
    </p:spTree>
    <p:extLst>
      <p:ext uri="{BB962C8B-B14F-4D97-AF65-F5344CB8AC3E}">
        <p14:creationId xmlns:p14="http://schemas.microsoft.com/office/powerpoint/2010/main" val="38603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optimization, there are two concepts that I would like to introduction. As we know, </a:t>
            </a:r>
            <a:r>
              <a:rPr lang="en-US" dirty="0" err="1"/>
              <a:t>Javascript</a:t>
            </a:r>
            <a:r>
              <a:rPr lang="en-US" dirty="0"/>
              <a:t> is a language that is not strongly typed. Lets say that turbofan does not know what type an object is. Whether it is a string, or a floating point number of an integer, optimizations cannot be done at the fullest. For instance, if we know that an object is an integer, the way the compiler would optimize an integer is not the same as how it would optimize if it was a string or even an array.  So for this, turbofan will have to do smart guesses via speculations. It makes use of some form of feedback fed into each loop during </a:t>
            </a:r>
            <a:r>
              <a:rPr lang="en-US" dirty="0" err="1"/>
              <a:t>optimisations</a:t>
            </a:r>
            <a:r>
              <a:rPr lang="en-US" dirty="0"/>
              <a:t>. These are assumptions made about the object’s type and once it sees that it is consistent each time it runs, it will then affirm itself that the object is of type X.  In code, we can see them with following regex as part of the naming convention</a:t>
            </a:r>
          </a:p>
          <a:p>
            <a:endParaRPr lang="en-US" dirty="0"/>
          </a:p>
          <a:p>
            <a:r>
              <a:rPr lang="en-US" dirty="0"/>
              <a:t>Next, with types, it is possible to reduce the nodes with more certainty. They are known as Reducers. They generally contain strategies that were added to the reducers and eventually be made to run against all nodes present in the sea of nodes.</a:t>
            </a:r>
          </a:p>
        </p:txBody>
      </p:sp>
      <p:sp>
        <p:nvSpPr>
          <p:cNvPr id="4" name="Slide Number Placeholder 3"/>
          <p:cNvSpPr>
            <a:spLocks noGrp="1"/>
          </p:cNvSpPr>
          <p:nvPr>
            <p:ph type="sldNum" sz="quarter" idx="5"/>
          </p:nvPr>
        </p:nvSpPr>
        <p:spPr/>
        <p:txBody>
          <a:bodyPr/>
          <a:lstStyle/>
          <a:p>
            <a:fld id="{7FE55539-8AE3-4254-AD88-708D604FB691}" type="slidenum">
              <a:rPr lang="en-US" smtClean="0"/>
              <a:t>5</a:t>
            </a:fld>
            <a:endParaRPr lang="en-US"/>
          </a:p>
        </p:txBody>
      </p:sp>
    </p:spTree>
    <p:extLst>
      <p:ext uri="{BB962C8B-B14F-4D97-AF65-F5344CB8AC3E}">
        <p14:creationId xmlns:p14="http://schemas.microsoft.com/office/powerpoint/2010/main" val="306537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 large number, the type is now seen as a speculated Number.</a:t>
            </a:r>
          </a:p>
          <a:p>
            <a:endParaRPr lang="en-US" dirty="0"/>
          </a:p>
          <a:p>
            <a:r>
              <a:rPr lang="en-US" dirty="0"/>
              <a:t>However, x and y now should be of value 0 but it is now 2**30. This means that we now need to subtract it too. But again the problem of constant folding comes in</a:t>
            </a:r>
          </a:p>
          <a:p>
            <a:endParaRPr lang="en-US" dirty="0"/>
          </a:p>
          <a:p>
            <a:r>
              <a:rPr lang="en-US" dirty="0"/>
              <a:t>Care that constant folding if you just subtract it directly so we can do the same trick earlier to prevent the speculation at least at this point of time.</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53</a:t>
            </a:fld>
            <a:endParaRPr lang="en-US"/>
          </a:p>
        </p:txBody>
      </p:sp>
    </p:spTree>
    <p:extLst>
      <p:ext uri="{BB962C8B-B14F-4D97-AF65-F5344CB8AC3E}">
        <p14:creationId xmlns:p14="http://schemas.microsoft.com/office/powerpoint/2010/main" val="1776669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 large number, the type is now seen as a speculated Number.</a:t>
            </a:r>
          </a:p>
          <a:p>
            <a:endParaRPr lang="en-US" dirty="0"/>
          </a:p>
          <a:p>
            <a:r>
              <a:rPr lang="en-US" dirty="0"/>
              <a:t>However, x and y now should be of value 0 but it is now 2**30. This means that we now need to subtract it too. But again the problem of constant folding comes in. If we subtract the value back to 0, then the </a:t>
            </a:r>
          </a:p>
          <a:p>
            <a:r>
              <a:rPr lang="en-US" dirty="0"/>
              <a:t>Speculated value wont be a number again but an integer which is not what we want. </a:t>
            </a:r>
          </a:p>
          <a:p>
            <a:endParaRPr lang="en-US" dirty="0"/>
          </a:p>
          <a:p>
            <a:pPr algn="l"/>
            <a:r>
              <a:rPr lang="en-US" dirty="0"/>
              <a:t>We have encountered that problem previously and got the problem out of the way. So we just need to use the same trick as earlier to prevent the speculation at least at this point of time.</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54</a:t>
            </a:fld>
            <a:endParaRPr lang="en-US"/>
          </a:p>
        </p:txBody>
      </p:sp>
    </p:spTree>
    <p:extLst>
      <p:ext uri="{BB962C8B-B14F-4D97-AF65-F5344CB8AC3E}">
        <p14:creationId xmlns:p14="http://schemas.microsoft.com/office/powerpoint/2010/main" val="3298030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that constant folding did not happen since we can map out the operations in the sea of nodes as shown.</a:t>
            </a:r>
          </a:p>
          <a:p>
            <a:endParaRPr lang="en-US" dirty="0"/>
          </a:p>
          <a:p>
            <a:r>
              <a:rPr lang="en-US" dirty="0"/>
              <a:t>The value of </a:t>
            </a:r>
            <a:r>
              <a:rPr lang="en-US" dirty="0" err="1"/>
              <a:t>o.y</a:t>
            </a:r>
            <a:r>
              <a:rPr lang="en-US" dirty="0"/>
              <a:t> however is not a number but a Signed31 type value and that value is being input into the </a:t>
            </a:r>
            <a:r>
              <a:rPr lang="en-US" dirty="0" err="1"/>
              <a:t>NumberSubtract</a:t>
            </a:r>
            <a:r>
              <a:rPr lang="en-US" dirty="0"/>
              <a:t> Node. </a:t>
            </a:r>
          </a:p>
          <a:p>
            <a:r>
              <a:rPr lang="en-US" dirty="0"/>
              <a:t>We cannot have that and so the author rectified that with a Bitwise &amp; with 1</a:t>
            </a:r>
          </a:p>
        </p:txBody>
      </p:sp>
      <p:sp>
        <p:nvSpPr>
          <p:cNvPr id="4" name="Slide Number Placeholder 3"/>
          <p:cNvSpPr>
            <a:spLocks noGrp="1"/>
          </p:cNvSpPr>
          <p:nvPr>
            <p:ph type="sldNum" sz="quarter" idx="5"/>
          </p:nvPr>
        </p:nvSpPr>
        <p:spPr/>
        <p:txBody>
          <a:bodyPr/>
          <a:lstStyle/>
          <a:p>
            <a:fld id="{7FE55539-8AE3-4254-AD88-708D604FB691}" type="slidenum">
              <a:rPr lang="en-US" smtClean="0"/>
              <a:t>55</a:t>
            </a:fld>
            <a:endParaRPr lang="en-US"/>
          </a:p>
        </p:txBody>
      </p:sp>
    </p:spTree>
    <p:extLst>
      <p:ext uri="{BB962C8B-B14F-4D97-AF65-F5344CB8AC3E}">
        <p14:creationId xmlns:p14="http://schemas.microsoft.com/office/powerpoint/2010/main" val="76845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that constant folding did not happen since we can map out the operations in the sea of nodes as shown.</a:t>
            </a:r>
          </a:p>
          <a:p>
            <a:endParaRPr lang="en-US" dirty="0"/>
          </a:p>
          <a:p>
            <a:r>
              <a:rPr lang="en-US" dirty="0"/>
              <a:t>The value of </a:t>
            </a:r>
            <a:r>
              <a:rPr lang="en-US" dirty="0" err="1"/>
              <a:t>o.y</a:t>
            </a:r>
            <a:r>
              <a:rPr lang="en-US" dirty="0"/>
              <a:t> however is not a number but a Signed31 type value and that value is being input into the </a:t>
            </a:r>
            <a:r>
              <a:rPr lang="en-US" dirty="0" err="1"/>
              <a:t>NumberSubtract</a:t>
            </a:r>
            <a:r>
              <a:rPr lang="en-US" dirty="0"/>
              <a:t> Node. </a:t>
            </a:r>
          </a:p>
          <a:p>
            <a:r>
              <a:rPr lang="en-US" dirty="0"/>
              <a:t>We cannot have that and so the author rectified that with a Bitwise &amp; with 1</a:t>
            </a:r>
          </a:p>
        </p:txBody>
      </p:sp>
      <p:sp>
        <p:nvSpPr>
          <p:cNvPr id="4" name="Slide Number Placeholder 3"/>
          <p:cNvSpPr>
            <a:spLocks noGrp="1"/>
          </p:cNvSpPr>
          <p:nvPr>
            <p:ph type="sldNum" sz="quarter" idx="5"/>
          </p:nvPr>
        </p:nvSpPr>
        <p:spPr/>
        <p:txBody>
          <a:bodyPr/>
          <a:lstStyle/>
          <a:p>
            <a:fld id="{7FE55539-8AE3-4254-AD88-708D604FB691}" type="slidenum">
              <a:rPr lang="en-US" smtClean="0"/>
              <a:t>56</a:t>
            </a:fld>
            <a:endParaRPr lang="en-US"/>
          </a:p>
        </p:txBody>
      </p:sp>
    </p:spTree>
    <p:extLst>
      <p:ext uri="{BB962C8B-B14F-4D97-AF65-F5344CB8AC3E}">
        <p14:creationId xmlns:p14="http://schemas.microsoft.com/office/powerpoint/2010/main" val="3733720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after the operations, the resulting range before the bitwise &amp; optimization that we want to trigger is -1,1.</a:t>
            </a:r>
          </a:p>
        </p:txBody>
      </p:sp>
      <p:sp>
        <p:nvSpPr>
          <p:cNvPr id="4" name="Slide Number Placeholder 3"/>
          <p:cNvSpPr>
            <a:spLocks noGrp="1"/>
          </p:cNvSpPr>
          <p:nvPr>
            <p:ph type="sldNum" sz="quarter" idx="5"/>
          </p:nvPr>
        </p:nvSpPr>
        <p:spPr/>
        <p:txBody>
          <a:bodyPr/>
          <a:lstStyle/>
          <a:p>
            <a:fld id="{7FE55539-8AE3-4254-AD88-708D604FB691}" type="slidenum">
              <a:rPr lang="en-US" smtClean="0"/>
              <a:t>57</a:t>
            </a:fld>
            <a:endParaRPr lang="en-US"/>
          </a:p>
        </p:txBody>
      </p:sp>
    </p:spTree>
    <p:extLst>
      <p:ext uri="{BB962C8B-B14F-4D97-AF65-F5344CB8AC3E}">
        <p14:creationId xmlns:p14="http://schemas.microsoft.com/office/powerpoint/2010/main" val="373024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after the operations, the resulting range before the bitwise &amp; optimization that we want to trigger is -1,1.</a:t>
            </a:r>
          </a:p>
          <a:p>
            <a:endParaRPr lang="en-US" dirty="0"/>
          </a:p>
          <a:p>
            <a:r>
              <a:rPr lang="en-US" dirty="0"/>
              <a:t>So now, what are some common ways in </a:t>
            </a:r>
            <a:r>
              <a:rPr lang="en-US" dirty="0" err="1"/>
              <a:t>javascript</a:t>
            </a:r>
            <a:r>
              <a:rPr lang="en-US" dirty="0"/>
              <a:t> that allows us to play with the range? Well, they are functions like </a:t>
            </a:r>
            <a:r>
              <a:rPr lang="en-US" dirty="0" err="1"/>
              <a:t>Math.min</a:t>
            </a:r>
            <a:r>
              <a:rPr lang="en-US" dirty="0"/>
              <a:t>  and </a:t>
            </a:r>
            <a:r>
              <a:rPr lang="en-US" dirty="0" err="1"/>
              <a:t>Math.max</a:t>
            </a:r>
            <a:r>
              <a:rPr lang="en-US" dirty="0"/>
              <a:t>.</a:t>
            </a:r>
          </a:p>
        </p:txBody>
      </p:sp>
      <p:sp>
        <p:nvSpPr>
          <p:cNvPr id="4" name="Slide Number Placeholder 3"/>
          <p:cNvSpPr>
            <a:spLocks noGrp="1"/>
          </p:cNvSpPr>
          <p:nvPr>
            <p:ph type="sldNum" sz="quarter" idx="5"/>
          </p:nvPr>
        </p:nvSpPr>
        <p:spPr/>
        <p:txBody>
          <a:bodyPr/>
          <a:lstStyle/>
          <a:p>
            <a:fld id="{7FE55539-8AE3-4254-AD88-708D604FB691}" type="slidenum">
              <a:rPr lang="en-US" smtClean="0"/>
              <a:t>58</a:t>
            </a:fld>
            <a:endParaRPr lang="en-US"/>
          </a:p>
        </p:txBody>
      </p:sp>
    </p:spTree>
    <p:extLst>
      <p:ext uri="{BB962C8B-B14F-4D97-AF65-F5344CB8AC3E}">
        <p14:creationId xmlns:p14="http://schemas.microsoft.com/office/powerpoint/2010/main" val="3051087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a:t>
            </a:r>
            <a:r>
              <a:rPr lang="en-US" dirty="0" err="1"/>
              <a:t>Math.min</a:t>
            </a:r>
            <a:r>
              <a:rPr lang="en-US" dirty="0"/>
              <a:t> was used to manipulate the range</a:t>
            </a:r>
          </a:p>
          <a:p>
            <a:endParaRPr lang="en-US" dirty="0"/>
          </a:p>
          <a:p>
            <a:r>
              <a:rPr lang="en-US" dirty="0"/>
              <a:t>Except …. There is an introduction of a node that was problematic.</a:t>
            </a:r>
          </a:p>
          <a:p>
            <a:endParaRPr lang="en-US" dirty="0"/>
          </a:p>
          <a:p>
            <a:endParaRPr lang="en-US" dirty="0"/>
          </a:p>
          <a:p>
            <a:r>
              <a:rPr lang="en-US" dirty="0"/>
              <a:t>The Select node</a:t>
            </a:r>
          </a:p>
          <a:p>
            <a:endParaRPr lang="en-US" dirty="0"/>
          </a:p>
          <a:p>
            <a:r>
              <a:rPr lang="en-US" dirty="0"/>
              <a:t>Also, we should see that the type is no longer indicated as Number in the </a:t>
            </a:r>
            <a:r>
              <a:rPr lang="en-US" dirty="0" err="1"/>
              <a:t>SpeculativeNumberBitwiseAnd</a:t>
            </a:r>
            <a:r>
              <a:rPr lang="en-US" dirty="0"/>
              <a:t>.</a:t>
            </a:r>
          </a:p>
        </p:txBody>
      </p:sp>
      <p:sp>
        <p:nvSpPr>
          <p:cNvPr id="4" name="Slide Number Placeholder 3"/>
          <p:cNvSpPr>
            <a:spLocks noGrp="1"/>
          </p:cNvSpPr>
          <p:nvPr>
            <p:ph type="sldNum" sz="quarter" idx="5"/>
          </p:nvPr>
        </p:nvSpPr>
        <p:spPr/>
        <p:txBody>
          <a:bodyPr/>
          <a:lstStyle/>
          <a:p>
            <a:fld id="{7FE55539-8AE3-4254-AD88-708D604FB691}" type="slidenum">
              <a:rPr lang="en-US" smtClean="0"/>
              <a:t>59</a:t>
            </a:fld>
            <a:endParaRPr lang="en-US"/>
          </a:p>
        </p:txBody>
      </p:sp>
    </p:spTree>
    <p:extLst>
      <p:ext uri="{BB962C8B-B14F-4D97-AF65-F5344CB8AC3E}">
        <p14:creationId xmlns:p14="http://schemas.microsoft.com/office/powerpoint/2010/main" val="4127661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that we can optimize these nodes away !</a:t>
            </a:r>
          </a:p>
          <a:p>
            <a:endParaRPr lang="en-US" dirty="0"/>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60</a:t>
            </a:fld>
            <a:endParaRPr lang="en-US"/>
          </a:p>
        </p:txBody>
      </p:sp>
    </p:spTree>
    <p:extLst>
      <p:ext uri="{BB962C8B-B14F-4D97-AF65-F5344CB8AC3E}">
        <p14:creationId xmlns:p14="http://schemas.microsoft.com/office/powerpoint/2010/main" val="1911669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that we can optimize these nodes away !</a:t>
            </a:r>
          </a:p>
          <a:p>
            <a:endParaRPr lang="en-US" dirty="0"/>
          </a:p>
          <a:p>
            <a:endParaRPr lang="en-US" dirty="0"/>
          </a:p>
          <a:p>
            <a:r>
              <a:rPr lang="en-US" dirty="0"/>
              <a:t>When there are conditions, it indicates that there are changes and so continue on to reduce that node. </a:t>
            </a:r>
          </a:p>
          <a:p>
            <a:endParaRPr lang="en-US" dirty="0"/>
          </a:p>
          <a:p>
            <a:r>
              <a:rPr lang="en-US" dirty="0"/>
              <a:t>In this case, it’s the Uint32LessThan node.</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61</a:t>
            </a:fld>
            <a:endParaRPr lang="en-US"/>
          </a:p>
        </p:txBody>
      </p:sp>
    </p:spTree>
    <p:extLst>
      <p:ext uri="{BB962C8B-B14F-4D97-AF65-F5344CB8AC3E}">
        <p14:creationId xmlns:p14="http://schemas.microsoft.com/office/powerpoint/2010/main" val="2042083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that it can be Replaced as Boolean as False if the left hand side of the comparison is kMaxUInt32</a:t>
            </a:r>
          </a:p>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62</a:t>
            </a:fld>
            <a:endParaRPr lang="en-US"/>
          </a:p>
        </p:txBody>
      </p:sp>
    </p:spTree>
    <p:extLst>
      <p:ext uri="{BB962C8B-B14F-4D97-AF65-F5344CB8AC3E}">
        <p14:creationId xmlns:p14="http://schemas.microsoft.com/office/powerpoint/2010/main" val="423529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phase. </a:t>
            </a:r>
            <a:r>
              <a:rPr lang="en-US" dirty="0" err="1"/>
              <a:t>TypedLowering</a:t>
            </a:r>
            <a:r>
              <a:rPr lang="en-US" dirty="0"/>
              <a:t> Phase contains strategies after the typed has been speculated. Once there are confirmed types, then appropriate reductions can be done. In this part, we can see the reducers being added. </a:t>
            </a:r>
          </a:p>
          <a:p>
            <a:r>
              <a:rPr lang="en-US" dirty="0"/>
              <a:t>Things like </a:t>
            </a:r>
            <a:r>
              <a:rPr lang="en-US" dirty="0" err="1"/>
              <a:t>deadcode</a:t>
            </a:r>
            <a:r>
              <a:rPr lang="en-US" dirty="0"/>
              <a:t> elimination, things like constant folding and more. Once the strategies are added to the reducers, then …..</a:t>
            </a:r>
          </a:p>
        </p:txBody>
      </p:sp>
      <p:sp>
        <p:nvSpPr>
          <p:cNvPr id="4" name="Slide Number Placeholder 3"/>
          <p:cNvSpPr>
            <a:spLocks noGrp="1"/>
          </p:cNvSpPr>
          <p:nvPr>
            <p:ph type="sldNum" sz="quarter" idx="5"/>
          </p:nvPr>
        </p:nvSpPr>
        <p:spPr/>
        <p:txBody>
          <a:bodyPr/>
          <a:lstStyle/>
          <a:p>
            <a:fld id="{7FE55539-8AE3-4254-AD88-708D604FB691}" type="slidenum">
              <a:rPr lang="en-US" smtClean="0"/>
              <a:t>6</a:t>
            </a:fld>
            <a:endParaRPr lang="en-US"/>
          </a:p>
        </p:txBody>
      </p:sp>
    </p:spTree>
    <p:extLst>
      <p:ext uri="{BB962C8B-B14F-4D97-AF65-F5344CB8AC3E}">
        <p14:creationId xmlns:p14="http://schemas.microsoft.com/office/powerpoint/2010/main" val="23368121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value is 0xffffffff or 2**32-1</a:t>
            </a:r>
          </a:p>
        </p:txBody>
      </p:sp>
      <p:sp>
        <p:nvSpPr>
          <p:cNvPr id="4" name="Slide Number Placeholder 3"/>
          <p:cNvSpPr>
            <a:spLocks noGrp="1"/>
          </p:cNvSpPr>
          <p:nvPr>
            <p:ph type="sldNum" sz="quarter" idx="5"/>
          </p:nvPr>
        </p:nvSpPr>
        <p:spPr/>
        <p:txBody>
          <a:bodyPr/>
          <a:lstStyle/>
          <a:p>
            <a:fld id="{7FE55539-8AE3-4254-AD88-708D604FB691}" type="slidenum">
              <a:rPr lang="en-US" smtClean="0"/>
              <a:t>63</a:t>
            </a:fld>
            <a:endParaRPr lang="en-US"/>
          </a:p>
        </p:txBody>
      </p:sp>
    </p:spTree>
    <p:extLst>
      <p:ext uri="{BB962C8B-B14F-4D97-AF65-F5344CB8AC3E}">
        <p14:creationId xmlns:p14="http://schemas.microsoft.com/office/powerpoint/2010/main" val="2540196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here is the left hand side of the min function now contains </a:t>
            </a:r>
            <a:r>
              <a:rPr lang="en-US" dirty="0" err="1"/>
              <a:t>kMaxUInt</a:t>
            </a:r>
            <a:r>
              <a:rPr lang="en-US" dirty="0"/>
              <a:t> or 2**32-1 and the right hand side is x+2**32-1 which is needed for the condition of Uint32LessThan to be fulfilled. Recall again that our value of x and y needs to be 0 so we have to subtract the result of the min function to </a:t>
            </a:r>
          </a:p>
        </p:txBody>
      </p:sp>
      <p:sp>
        <p:nvSpPr>
          <p:cNvPr id="4" name="Slide Number Placeholder 3"/>
          <p:cNvSpPr>
            <a:spLocks noGrp="1"/>
          </p:cNvSpPr>
          <p:nvPr>
            <p:ph type="sldNum" sz="quarter" idx="5"/>
          </p:nvPr>
        </p:nvSpPr>
        <p:spPr/>
        <p:txBody>
          <a:bodyPr/>
          <a:lstStyle/>
          <a:p>
            <a:fld id="{7FE55539-8AE3-4254-AD88-708D604FB691}" type="slidenum">
              <a:rPr lang="en-US" smtClean="0"/>
              <a:t>64</a:t>
            </a:fld>
            <a:endParaRPr lang="en-US"/>
          </a:p>
        </p:txBody>
      </p:sp>
    </p:spTree>
    <p:extLst>
      <p:ext uri="{BB962C8B-B14F-4D97-AF65-F5344CB8AC3E}">
        <p14:creationId xmlns:p14="http://schemas.microsoft.com/office/powerpoint/2010/main" val="1771295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after adding with the same condition of Uint32LessThan and subtracting back 2**32-1 after the min function, we get back x and y are of value 0 and also note that the select node has been optimized away which is what we wanted. </a:t>
            </a:r>
          </a:p>
        </p:txBody>
      </p:sp>
      <p:sp>
        <p:nvSpPr>
          <p:cNvPr id="4" name="Slide Number Placeholder 3"/>
          <p:cNvSpPr>
            <a:spLocks noGrp="1"/>
          </p:cNvSpPr>
          <p:nvPr>
            <p:ph type="sldNum" sz="quarter" idx="5"/>
          </p:nvPr>
        </p:nvSpPr>
        <p:spPr/>
        <p:txBody>
          <a:bodyPr/>
          <a:lstStyle/>
          <a:p>
            <a:fld id="{7FE55539-8AE3-4254-AD88-708D604FB691}" type="slidenum">
              <a:rPr lang="en-US" smtClean="0"/>
              <a:t>65</a:t>
            </a:fld>
            <a:endParaRPr lang="en-US"/>
          </a:p>
        </p:txBody>
      </p:sp>
    </p:spTree>
    <p:extLst>
      <p:ext uri="{BB962C8B-B14F-4D97-AF65-F5344CB8AC3E}">
        <p14:creationId xmlns:p14="http://schemas.microsoft.com/office/powerpoint/2010/main" val="2127942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after the min function, we have now manipulated the range of bitwise and as well which is the </a:t>
            </a:r>
            <a:r>
              <a:rPr lang="en-US" dirty="0" err="1"/>
              <a:t>x&amp;y</a:t>
            </a:r>
            <a:r>
              <a:rPr lang="en-US" dirty="0"/>
              <a:t>. The main idea here was to make the upper range value of 0 and then make use of </a:t>
            </a:r>
            <a:r>
              <a:rPr lang="en-US" dirty="0" err="1"/>
              <a:t>x&amp;y</a:t>
            </a:r>
            <a:r>
              <a:rPr lang="en-US" dirty="0"/>
              <a:t> which is supposedly 1 to be seen as 0 as well. This was done with the max function.</a:t>
            </a:r>
          </a:p>
        </p:txBody>
      </p:sp>
      <p:sp>
        <p:nvSpPr>
          <p:cNvPr id="4" name="Slide Number Placeholder 3"/>
          <p:cNvSpPr>
            <a:spLocks noGrp="1"/>
          </p:cNvSpPr>
          <p:nvPr>
            <p:ph type="sldNum" sz="quarter" idx="5"/>
          </p:nvPr>
        </p:nvSpPr>
        <p:spPr/>
        <p:txBody>
          <a:bodyPr/>
          <a:lstStyle/>
          <a:p>
            <a:fld id="{7FE55539-8AE3-4254-AD88-708D604FB691}" type="slidenum">
              <a:rPr lang="en-US" smtClean="0"/>
              <a:t>66</a:t>
            </a:fld>
            <a:endParaRPr lang="en-US"/>
          </a:p>
        </p:txBody>
      </p:sp>
    </p:spTree>
    <p:extLst>
      <p:ext uri="{BB962C8B-B14F-4D97-AF65-F5344CB8AC3E}">
        <p14:creationId xmlns:p14="http://schemas.microsoft.com/office/powerpoint/2010/main" val="875370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now we change the range of the initial range (-2147… , 0 ) to Range (-1,0) which is supposed to be correct but that was not what is happening during the optimization. Optimization actually calculated the value as 1 for </a:t>
            </a:r>
            <a:r>
              <a:rPr lang="en-US" dirty="0" err="1"/>
              <a:t>x&amp;y</a:t>
            </a:r>
            <a:r>
              <a:rPr lang="en-US" dirty="0"/>
              <a:t> ! So the range if it wants to be consistent with the code should have been (-1,1) and this is where the confusion is!</a:t>
            </a:r>
          </a:p>
          <a:p>
            <a:endParaRPr lang="en-US" dirty="0"/>
          </a:p>
          <a:p>
            <a:r>
              <a:rPr lang="en-US" dirty="0"/>
              <a:t>While this may seem ok, there is still another hurdle. If we want to use </a:t>
            </a:r>
            <a:r>
              <a:rPr lang="en-US" dirty="0" err="1"/>
              <a:t>x&amp;y</a:t>
            </a:r>
            <a:r>
              <a:rPr lang="en-US" dirty="0"/>
              <a:t>==1 , it should be included within the range of </a:t>
            </a:r>
            <a:r>
              <a:rPr lang="en-US" dirty="0" err="1"/>
              <a:t>NumberMax’s</a:t>
            </a:r>
            <a:r>
              <a:rPr lang="en-US" dirty="0"/>
              <a:t> Range of Range(-1,0) but the value 1 is not in that subset which means that there is </a:t>
            </a:r>
            <a:r>
              <a:rPr lang="en-US" dirty="0" err="1"/>
              <a:t>stil</a:t>
            </a:r>
            <a:r>
              <a:rPr lang="en-US" dirty="0"/>
              <a:t> a violation.</a:t>
            </a:r>
          </a:p>
        </p:txBody>
      </p:sp>
      <p:sp>
        <p:nvSpPr>
          <p:cNvPr id="4" name="Slide Number Placeholder 3"/>
          <p:cNvSpPr>
            <a:spLocks noGrp="1"/>
          </p:cNvSpPr>
          <p:nvPr>
            <p:ph type="sldNum" sz="quarter" idx="5"/>
          </p:nvPr>
        </p:nvSpPr>
        <p:spPr/>
        <p:txBody>
          <a:bodyPr/>
          <a:lstStyle/>
          <a:p>
            <a:fld id="{7FE55539-8AE3-4254-AD88-708D604FB691}" type="slidenum">
              <a:rPr lang="en-US" smtClean="0"/>
              <a:t>67</a:t>
            </a:fld>
            <a:endParaRPr lang="en-US"/>
          </a:p>
        </p:txBody>
      </p:sp>
    </p:spTree>
    <p:extLst>
      <p:ext uri="{BB962C8B-B14F-4D97-AF65-F5344CB8AC3E}">
        <p14:creationId xmlns:p14="http://schemas.microsoft.com/office/powerpoint/2010/main" val="2756456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now we change the range of the initial range (-2147… , 0 ) to Range (-1,0) which is supposed to be correct but that was not what is happening during the optimization. Optimization actually calculated the value as 1 for </a:t>
            </a:r>
            <a:r>
              <a:rPr lang="en-US" dirty="0" err="1"/>
              <a:t>x&amp;y</a:t>
            </a:r>
            <a:r>
              <a:rPr lang="en-US" dirty="0"/>
              <a:t> ! So the range if it wants to be consistent with the code should have been (-1,1) and this is where the confusion is!</a:t>
            </a:r>
          </a:p>
          <a:p>
            <a:endParaRPr lang="en-US" dirty="0"/>
          </a:p>
          <a:p>
            <a:r>
              <a:rPr lang="en-US" dirty="0"/>
              <a:t>While this may seem ok, there is still another hurdle. If we want to use </a:t>
            </a:r>
            <a:r>
              <a:rPr lang="en-US" dirty="0" err="1"/>
              <a:t>x&amp;y</a:t>
            </a:r>
            <a:r>
              <a:rPr lang="en-US" dirty="0"/>
              <a:t>==1 , it should be included within the range of </a:t>
            </a:r>
            <a:r>
              <a:rPr lang="en-US" dirty="0" err="1"/>
              <a:t>NumberMax’s</a:t>
            </a:r>
            <a:r>
              <a:rPr lang="en-US" dirty="0"/>
              <a:t> Range of Range(-1,0) but the value 1 is not in that subset which means that there is </a:t>
            </a:r>
            <a:r>
              <a:rPr lang="en-US" dirty="0" err="1"/>
              <a:t>stil</a:t>
            </a:r>
            <a:r>
              <a:rPr lang="en-US" dirty="0"/>
              <a:t> a violation.</a:t>
            </a:r>
          </a:p>
          <a:p>
            <a:endParaRPr lang="en-US" dirty="0"/>
          </a:p>
          <a:p>
            <a:r>
              <a:rPr lang="en-US" dirty="0"/>
              <a:t>We now just need to do a  little manipulation which I didn’t see coming when I was trying this out but this is what the author did.</a:t>
            </a:r>
          </a:p>
        </p:txBody>
      </p:sp>
      <p:sp>
        <p:nvSpPr>
          <p:cNvPr id="4" name="Slide Number Placeholder 3"/>
          <p:cNvSpPr>
            <a:spLocks noGrp="1"/>
          </p:cNvSpPr>
          <p:nvPr>
            <p:ph type="sldNum" sz="quarter" idx="5"/>
          </p:nvPr>
        </p:nvSpPr>
        <p:spPr/>
        <p:txBody>
          <a:bodyPr/>
          <a:lstStyle/>
          <a:p>
            <a:fld id="{7FE55539-8AE3-4254-AD88-708D604FB691}" type="slidenum">
              <a:rPr lang="en-US" smtClean="0"/>
              <a:t>68</a:t>
            </a:fld>
            <a:endParaRPr lang="en-US"/>
          </a:p>
        </p:txBody>
      </p:sp>
    </p:spTree>
    <p:extLst>
      <p:ext uri="{BB962C8B-B14F-4D97-AF65-F5344CB8AC3E}">
        <p14:creationId xmlns:p14="http://schemas.microsoft.com/office/powerpoint/2010/main" val="2738104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made use of the fact that -1&gt;&gt; n still gives -1. .</a:t>
            </a:r>
          </a:p>
        </p:txBody>
      </p:sp>
      <p:sp>
        <p:nvSpPr>
          <p:cNvPr id="4" name="Slide Number Placeholder 3"/>
          <p:cNvSpPr>
            <a:spLocks noGrp="1"/>
          </p:cNvSpPr>
          <p:nvPr>
            <p:ph type="sldNum" sz="quarter" idx="5"/>
          </p:nvPr>
        </p:nvSpPr>
        <p:spPr/>
        <p:txBody>
          <a:bodyPr/>
          <a:lstStyle/>
          <a:p>
            <a:fld id="{7FE55539-8AE3-4254-AD88-708D604FB691}" type="slidenum">
              <a:rPr lang="en-US" smtClean="0"/>
              <a:t>69</a:t>
            </a:fld>
            <a:endParaRPr lang="en-US"/>
          </a:p>
        </p:txBody>
      </p:sp>
    </p:spTree>
    <p:extLst>
      <p:ext uri="{BB962C8B-B14F-4D97-AF65-F5344CB8AC3E}">
        <p14:creationId xmlns:p14="http://schemas.microsoft.com/office/powerpoint/2010/main" val="42250713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Confusion is here. Since </a:t>
            </a:r>
            <a:r>
              <a:rPr lang="en-US" dirty="0" err="1"/>
              <a:t>x&amp;y</a:t>
            </a:r>
            <a:r>
              <a:rPr lang="en-US" dirty="0"/>
              <a:t> supposed to be 0 but now its -1 thus affecting.</a:t>
            </a:r>
          </a:p>
        </p:txBody>
      </p:sp>
      <p:sp>
        <p:nvSpPr>
          <p:cNvPr id="4" name="Slide Number Placeholder 3"/>
          <p:cNvSpPr>
            <a:spLocks noGrp="1"/>
          </p:cNvSpPr>
          <p:nvPr>
            <p:ph type="sldNum" sz="quarter" idx="5"/>
          </p:nvPr>
        </p:nvSpPr>
        <p:spPr/>
        <p:txBody>
          <a:bodyPr/>
          <a:lstStyle/>
          <a:p>
            <a:fld id="{7FE55539-8AE3-4254-AD88-708D604FB691}" type="slidenum">
              <a:rPr lang="en-US" smtClean="0"/>
              <a:t>70</a:t>
            </a:fld>
            <a:endParaRPr lang="en-US"/>
          </a:p>
        </p:txBody>
      </p:sp>
    </p:spTree>
    <p:extLst>
      <p:ext uri="{BB962C8B-B14F-4D97-AF65-F5344CB8AC3E}">
        <p14:creationId xmlns:p14="http://schemas.microsoft.com/office/powerpoint/2010/main" val="35218845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Crash happens here!</a:t>
            </a:r>
          </a:p>
        </p:txBody>
      </p:sp>
      <p:sp>
        <p:nvSpPr>
          <p:cNvPr id="4" name="Slide Number Placeholder 3"/>
          <p:cNvSpPr>
            <a:spLocks noGrp="1"/>
          </p:cNvSpPr>
          <p:nvPr>
            <p:ph type="sldNum" sz="quarter" idx="5"/>
          </p:nvPr>
        </p:nvSpPr>
        <p:spPr/>
        <p:txBody>
          <a:bodyPr/>
          <a:lstStyle/>
          <a:p>
            <a:fld id="{7FE55539-8AE3-4254-AD88-708D604FB691}" type="slidenum">
              <a:rPr lang="en-US" smtClean="0"/>
              <a:t>71</a:t>
            </a:fld>
            <a:endParaRPr lang="en-US"/>
          </a:p>
        </p:txBody>
      </p:sp>
    </p:spTree>
    <p:extLst>
      <p:ext uri="{BB962C8B-B14F-4D97-AF65-F5344CB8AC3E}">
        <p14:creationId xmlns:p14="http://schemas.microsoft.com/office/powerpoint/2010/main" val="212535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72</a:t>
            </a:fld>
            <a:endParaRPr lang="en-US"/>
          </a:p>
        </p:txBody>
      </p:sp>
    </p:spTree>
    <p:extLst>
      <p:ext uri="{BB962C8B-B14F-4D97-AF65-F5344CB8AC3E}">
        <p14:creationId xmlns:p14="http://schemas.microsoft.com/office/powerpoint/2010/main" val="12258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run the graph reducer belonging to the </a:t>
            </a:r>
            <a:r>
              <a:rPr lang="en-US" dirty="0" err="1"/>
              <a:t>typedloweringphase</a:t>
            </a:r>
            <a:r>
              <a:rPr lang="en-US" dirty="0"/>
              <a:t>.</a:t>
            </a:r>
          </a:p>
        </p:txBody>
      </p:sp>
      <p:sp>
        <p:nvSpPr>
          <p:cNvPr id="4" name="Slide Number Placeholder 3"/>
          <p:cNvSpPr>
            <a:spLocks noGrp="1"/>
          </p:cNvSpPr>
          <p:nvPr>
            <p:ph type="sldNum" sz="quarter" idx="5"/>
          </p:nvPr>
        </p:nvSpPr>
        <p:spPr/>
        <p:txBody>
          <a:bodyPr/>
          <a:lstStyle/>
          <a:p>
            <a:fld id="{7FE55539-8AE3-4254-AD88-708D604FB691}" type="slidenum">
              <a:rPr lang="en-US" smtClean="0"/>
              <a:t>7</a:t>
            </a:fld>
            <a:endParaRPr lang="en-US"/>
          </a:p>
        </p:txBody>
      </p:sp>
    </p:spTree>
    <p:extLst>
      <p:ext uri="{BB962C8B-B14F-4D97-AF65-F5344CB8AC3E}">
        <p14:creationId xmlns:p14="http://schemas.microsoft.com/office/powerpoint/2010/main" val="3258288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73</a:t>
            </a:fld>
            <a:endParaRPr lang="en-US"/>
          </a:p>
        </p:txBody>
      </p:sp>
    </p:spTree>
    <p:extLst>
      <p:ext uri="{BB962C8B-B14F-4D97-AF65-F5344CB8AC3E}">
        <p14:creationId xmlns:p14="http://schemas.microsoft.com/office/powerpoint/2010/main" val="275199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74</a:t>
            </a:fld>
            <a:endParaRPr lang="en-US"/>
          </a:p>
        </p:txBody>
      </p:sp>
    </p:spTree>
    <p:extLst>
      <p:ext uri="{BB962C8B-B14F-4D97-AF65-F5344CB8AC3E}">
        <p14:creationId xmlns:p14="http://schemas.microsoft.com/office/powerpoint/2010/main" val="32215623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55539-8AE3-4254-AD88-708D604FB691}" type="slidenum">
              <a:rPr lang="en-US" smtClean="0"/>
              <a:t>75</a:t>
            </a:fld>
            <a:endParaRPr lang="en-US"/>
          </a:p>
        </p:txBody>
      </p:sp>
    </p:spTree>
    <p:extLst>
      <p:ext uri="{BB962C8B-B14F-4D97-AF65-F5344CB8AC3E}">
        <p14:creationId xmlns:p14="http://schemas.microsoft.com/office/powerpoint/2010/main" val="171916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of the simpler to understand strategies. First is constant folding reducers. For example, we have x adding 0 which is then folded to x = x.</a:t>
            </a:r>
          </a:p>
        </p:txBody>
      </p:sp>
      <p:sp>
        <p:nvSpPr>
          <p:cNvPr id="4" name="Slide Number Placeholder 3"/>
          <p:cNvSpPr>
            <a:spLocks noGrp="1"/>
          </p:cNvSpPr>
          <p:nvPr>
            <p:ph type="sldNum" sz="quarter" idx="5"/>
          </p:nvPr>
        </p:nvSpPr>
        <p:spPr/>
        <p:txBody>
          <a:bodyPr/>
          <a:lstStyle/>
          <a:p>
            <a:fld id="{7FE55539-8AE3-4254-AD88-708D604FB691}" type="slidenum">
              <a:rPr lang="en-US" smtClean="0"/>
              <a:t>8</a:t>
            </a:fld>
            <a:endParaRPr lang="en-US"/>
          </a:p>
        </p:txBody>
      </p:sp>
    </p:spTree>
    <p:extLst>
      <p:ext uri="{BB962C8B-B14F-4D97-AF65-F5344CB8AC3E}">
        <p14:creationId xmlns:p14="http://schemas.microsoft.com/office/powerpoint/2010/main" val="1805297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code elimination suggests that some sort of live analysis was created to see if a certain variable is still needed. And so if not needed, it makes sense to not deal with that node and so optimize those away.</a:t>
            </a:r>
          </a:p>
        </p:txBody>
      </p:sp>
      <p:sp>
        <p:nvSpPr>
          <p:cNvPr id="4" name="Slide Number Placeholder 3"/>
          <p:cNvSpPr>
            <a:spLocks noGrp="1"/>
          </p:cNvSpPr>
          <p:nvPr>
            <p:ph type="sldNum" sz="quarter" idx="5"/>
          </p:nvPr>
        </p:nvSpPr>
        <p:spPr/>
        <p:txBody>
          <a:bodyPr/>
          <a:lstStyle/>
          <a:p>
            <a:fld id="{7FE55539-8AE3-4254-AD88-708D604FB691}" type="slidenum">
              <a:rPr lang="en-US" smtClean="0"/>
              <a:t>9</a:t>
            </a:fld>
            <a:endParaRPr lang="en-US"/>
          </a:p>
        </p:txBody>
      </p:sp>
    </p:spTree>
    <p:extLst>
      <p:ext uri="{BB962C8B-B14F-4D97-AF65-F5344CB8AC3E}">
        <p14:creationId xmlns:p14="http://schemas.microsoft.com/office/powerpoint/2010/main" val="602282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D85A-8B4D-4C41-8279-617E93CF8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229C1F-2BD1-471E-888E-6AF36B79E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6A650-EB3E-483A-8CA2-0406BDB1F2FA}"/>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13521682-4D4E-40F6-A3AE-E21D6E2DA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FBD69-71E0-4B44-8169-815B7B911C4F}"/>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374214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DF33-ECE4-4800-BC99-5DF39C2B1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806F56-3084-4D58-9C41-B92C0547F5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88305-86B7-4433-A2E4-F2618D58A9E1}"/>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EA76394E-D1CD-44F9-BE16-A020021D2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9D95-C5AA-4E8B-9885-0B8570AB7523}"/>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381148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614C7-82A1-46E9-BD3C-6B59433F0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9CAA1B-53FE-4082-B48D-F1D157AA56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4FAA7-2937-46D2-AFDB-176D94655CDA}"/>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7A432BCA-9811-44D2-8E69-CDFF2D122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2A5BE-8BB2-4B14-AE83-8A8CFAC73B0A}"/>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402724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2250-5BE6-41C4-9FC6-F5E0BB5A86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1AAB0-792E-41A8-A192-56130F999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D958B-612B-4C93-811D-AF2D8EF3E89B}"/>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43647662-FBEF-4DCD-A318-F0E94D837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0584D-2E82-4AE7-B5CA-AB2E7B90D8A2}"/>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51559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C89C-0130-42FE-B710-903C4B2AA7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D4BA5-4D03-4D5F-BFFC-DD2F581B72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F315C-7004-419B-9CA9-C8DB6F77F2FF}"/>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B1DFA46D-B28D-455B-A8CF-E3534B7EC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54795-8E32-4878-877F-A5E2F5E6DFE9}"/>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161221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3714E-C0EF-48F1-A815-BBEBA4E7F1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6B188-171E-4044-AE5A-340306B00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F3B24E-840D-45A3-AFDC-F2B5628F89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127491-19AB-44F2-9CFA-3486BF7DB3CD}"/>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6" name="Footer Placeholder 5">
            <a:extLst>
              <a:ext uri="{FF2B5EF4-FFF2-40B4-BE49-F238E27FC236}">
                <a16:creationId xmlns:a16="http://schemas.microsoft.com/office/drawing/2014/main" id="{E351FA73-27C8-4559-BB7F-542BB42AA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9EA12-8979-47DF-B08B-F7F93E0227E5}"/>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55690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1D13-8624-4584-9E65-AA513B3B9D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4F62A1-F3FD-4D55-82A0-BFA64B64E3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730B19-39DE-44C1-8E17-7247A3F73A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B95932-E3FD-494F-8746-9751B1ACB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3F4806-2F41-4087-B7C0-7C381FE68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2F84AB-5EAC-4C1C-88EF-9B35F6C51225}"/>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8" name="Footer Placeholder 7">
            <a:extLst>
              <a:ext uri="{FF2B5EF4-FFF2-40B4-BE49-F238E27FC236}">
                <a16:creationId xmlns:a16="http://schemas.microsoft.com/office/drawing/2014/main" id="{9FB1D61F-E749-40DC-96FD-E4F5C72D6C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A7850E-8EE3-47DF-993C-2FE7F5B4249B}"/>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221648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952A-3E4A-4779-9D71-4D96EE3C0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147913-8983-421C-AED2-6A50FCA426DA}"/>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4" name="Footer Placeholder 3">
            <a:extLst>
              <a:ext uri="{FF2B5EF4-FFF2-40B4-BE49-F238E27FC236}">
                <a16:creationId xmlns:a16="http://schemas.microsoft.com/office/drawing/2014/main" id="{5915E135-DFFD-448E-A2BE-FECFDDFC8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A06BF-8D4C-4573-9AE5-1873CA4DB1F9}"/>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1926130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5A7300-AC9E-4BCD-817C-EBF41DC7F4F1}"/>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3" name="Footer Placeholder 2">
            <a:extLst>
              <a:ext uri="{FF2B5EF4-FFF2-40B4-BE49-F238E27FC236}">
                <a16:creationId xmlns:a16="http://schemas.microsoft.com/office/drawing/2014/main" id="{819B6D46-2AAC-465E-836A-2D763CA0C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A8222B-398A-4ADE-88F9-625D4D746353}"/>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344775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AE38-901A-4DB9-A048-856FAD34B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3AF45-02A7-4512-9870-99EF5AA407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4E06FA-74A0-477A-9C71-AD2EDA135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AAF0E-DE1C-47CA-93C6-9835C9578EC6}"/>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6" name="Footer Placeholder 5">
            <a:extLst>
              <a:ext uri="{FF2B5EF4-FFF2-40B4-BE49-F238E27FC236}">
                <a16:creationId xmlns:a16="http://schemas.microsoft.com/office/drawing/2014/main" id="{3F2B79CE-CFA3-4C3C-9B85-CA2BF63F2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3EA79-1BC6-4799-BD0B-80D183E913A4}"/>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147290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45A5-B504-4FAF-8183-DCDFCFDAD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2CC82-25A1-4DC5-8077-51E3B6E3C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4F7C0D-E024-4F10-806E-0EAB6F758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A47A8-32FC-4635-91D0-398D8880E62E}"/>
              </a:ext>
            </a:extLst>
          </p:cNvPr>
          <p:cNvSpPr>
            <a:spLocks noGrp="1"/>
          </p:cNvSpPr>
          <p:nvPr>
            <p:ph type="dt" sz="half" idx="10"/>
          </p:nvPr>
        </p:nvSpPr>
        <p:spPr/>
        <p:txBody>
          <a:bodyPr/>
          <a:lstStyle/>
          <a:p>
            <a:fld id="{65CA05DB-F8D0-43DB-B258-6F90418F7C78}" type="datetimeFigureOut">
              <a:rPr lang="en-US" smtClean="0"/>
              <a:t>4/6/2022</a:t>
            </a:fld>
            <a:endParaRPr lang="en-US"/>
          </a:p>
        </p:txBody>
      </p:sp>
      <p:sp>
        <p:nvSpPr>
          <p:cNvPr id="6" name="Footer Placeholder 5">
            <a:extLst>
              <a:ext uri="{FF2B5EF4-FFF2-40B4-BE49-F238E27FC236}">
                <a16:creationId xmlns:a16="http://schemas.microsoft.com/office/drawing/2014/main" id="{0894659A-4FEF-42BF-9C42-8EE45932F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B9042-4EA7-4CE2-AFB4-61E9741DF4E4}"/>
              </a:ext>
            </a:extLst>
          </p:cNvPr>
          <p:cNvSpPr>
            <a:spLocks noGrp="1"/>
          </p:cNvSpPr>
          <p:nvPr>
            <p:ph type="sldNum" sz="quarter" idx="12"/>
          </p:nvPr>
        </p:nvSpPr>
        <p:spPr/>
        <p:txBody>
          <a:bodyPr/>
          <a:lstStyle/>
          <a:p>
            <a:fld id="{C54A8158-FD48-4420-974A-0DBB9108160F}" type="slidenum">
              <a:rPr lang="en-US" smtClean="0"/>
              <a:t>‹#›</a:t>
            </a:fld>
            <a:endParaRPr lang="en-US"/>
          </a:p>
        </p:txBody>
      </p:sp>
    </p:spTree>
    <p:extLst>
      <p:ext uri="{BB962C8B-B14F-4D97-AF65-F5344CB8AC3E}">
        <p14:creationId xmlns:p14="http://schemas.microsoft.com/office/powerpoint/2010/main" val="308177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3044C8-30A9-4709-B22C-7FEA99D9D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B823C4-7BD3-494C-BDE7-86CFD0109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47AAF-9CA6-4BE9-9FC6-46448B9AC0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A05DB-F8D0-43DB-B258-6F90418F7C78}" type="datetimeFigureOut">
              <a:rPr lang="en-US" smtClean="0"/>
              <a:t>4/6/2022</a:t>
            </a:fld>
            <a:endParaRPr lang="en-US"/>
          </a:p>
        </p:txBody>
      </p:sp>
      <p:sp>
        <p:nvSpPr>
          <p:cNvPr id="5" name="Footer Placeholder 4">
            <a:extLst>
              <a:ext uri="{FF2B5EF4-FFF2-40B4-BE49-F238E27FC236}">
                <a16:creationId xmlns:a16="http://schemas.microsoft.com/office/drawing/2014/main" id="{27944BCD-75EC-403A-8806-6C8CE845B3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4DA1B6-2506-472D-953B-223FC13E0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A8158-FD48-4420-974A-0DBB9108160F}" type="slidenum">
              <a:rPr lang="en-US" smtClean="0"/>
              <a:t>‹#›</a:t>
            </a:fld>
            <a:endParaRPr lang="en-US"/>
          </a:p>
        </p:txBody>
      </p:sp>
    </p:spTree>
    <p:extLst>
      <p:ext uri="{BB962C8B-B14F-4D97-AF65-F5344CB8AC3E}">
        <p14:creationId xmlns:p14="http://schemas.microsoft.com/office/powerpoint/2010/main" val="4017720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0BDD85-79B9-436A-81FD-862E0A5F4BBE}"/>
              </a:ext>
            </a:extLst>
          </p:cNvPr>
          <p:cNvSpPr>
            <a:spLocks noGrp="1"/>
          </p:cNvSpPr>
          <p:nvPr>
            <p:ph type="subTitle" idx="1"/>
          </p:nvPr>
        </p:nvSpPr>
        <p:spPr>
          <a:xfrm>
            <a:off x="1219200" y="4806042"/>
            <a:ext cx="9753600" cy="2640239"/>
          </a:xfrm>
        </p:spPr>
        <p:txBody>
          <a:bodyPr>
            <a:normAutofit/>
          </a:bodyPr>
          <a:lstStyle/>
          <a:p>
            <a:endParaRPr lang="en-US" sz="2000" dirty="0">
              <a:solidFill>
                <a:srgbClr val="6EF4D0"/>
              </a:solidFill>
              <a:latin typeface="Poppins ExtraLight" panose="00000300000000000000" pitchFamily="2" charset="0"/>
              <a:cs typeface="Poppins ExtraLight" panose="00000300000000000000" pitchFamily="2" charset="0"/>
            </a:endParaRPr>
          </a:p>
          <a:p>
            <a:r>
              <a:rPr lang="en-US" sz="2000" b="1" dirty="0">
                <a:solidFill>
                  <a:srgbClr val="6EF4D0"/>
                </a:solidFill>
                <a:latin typeface="Poppins ExtraLight" panose="00000300000000000000" pitchFamily="2" charset="0"/>
                <a:cs typeface="Poppins ExtraLight" panose="00000300000000000000" pitchFamily="2" charset="0"/>
              </a:rPr>
              <a:t>Lucas | STARLabs.sg | Security Wednesday</a:t>
            </a:r>
          </a:p>
          <a:p>
            <a:r>
              <a:rPr lang="en-US" sz="1600" dirty="0">
                <a:solidFill>
                  <a:srgbClr val="686EA6"/>
                </a:solidFill>
                <a:latin typeface="Poppins ExtraLight" panose="00000300000000000000" pitchFamily="2" charset="0"/>
                <a:cs typeface="Poppins ExtraLight" panose="00000300000000000000" pitchFamily="2" charset="0"/>
              </a:rPr>
              <a:t>6 APRIL 2022</a:t>
            </a:r>
            <a:endParaRPr lang="en-US" sz="1200" dirty="0">
              <a:solidFill>
                <a:srgbClr val="6EF4D0"/>
              </a:solidFill>
              <a:latin typeface="Poppins ExtraLight" panose="00000300000000000000" pitchFamily="2" charset="0"/>
              <a:cs typeface="Poppins ExtraLight" panose="00000300000000000000" pitchFamily="2" charset="0"/>
            </a:endParaRPr>
          </a:p>
          <a:p>
            <a:endParaRPr lang="en-US" sz="2000" dirty="0">
              <a:solidFill>
                <a:srgbClr val="6EF4D0"/>
              </a:solidFill>
              <a:latin typeface="Poppins ExtraLight" panose="00000300000000000000" pitchFamily="2" charset="0"/>
              <a:cs typeface="Poppins ExtraLight" panose="00000300000000000000" pitchFamily="2" charset="0"/>
            </a:endParaRPr>
          </a:p>
          <a:p>
            <a:endParaRPr lang="en-US" sz="2000" dirty="0">
              <a:solidFill>
                <a:srgbClr val="6EF4D0"/>
              </a:solidFill>
              <a:latin typeface="Poppins ExtraLight" panose="00000300000000000000" pitchFamily="2" charset="0"/>
              <a:cs typeface="Poppins ExtraLight" panose="00000300000000000000" pitchFamily="2" charset="0"/>
            </a:endParaRPr>
          </a:p>
        </p:txBody>
      </p:sp>
      <p:sp>
        <p:nvSpPr>
          <p:cNvPr id="5" name="Rectangle 4">
            <a:extLst>
              <a:ext uri="{FF2B5EF4-FFF2-40B4-BE49-F238E27FC236}">
                <a16:creationId xmlns:a16="http://schemas.microsoft.com/office/drawing/2014/main" id="{1726B758-8EC9-48E4-A6A9-3285B3C3D78C}"/>
              </a:ext>
            </a:extLst>
          </p:cNvPr>
          <p:cNvSpPr/>
          <p:nvPr/>
        </p:nvSpPr>
        <p:spPr>
          <a:xfrm>
            <a:off x="312055" y="2410050"/>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0AF1EB-3D65-47EA-A9C6-A96D0AD334F2}"/>
              </a:ext>
            </a:extLst>
          </p:cNvPr>
          <p:cNvSpPr/>
          <p:nvPr/>
        </p:nvSpPr>
        <p:spPr>
          <a:xfrm>
            <a:off x="312055" y="3196771"/>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C480913B-726F-493A-A9F1-F7181E4E6C75}"/>
              </a:ext>
            </a:extLst>
          </p:cNvPr>
          <p:cNvSpPr/>
          <p:nvPr/>
        </p:nvSpPr>
        <p:spPr>
          <a:xfrm>
            <a:off x="312055" y="3897084"/>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49C403-4FE4-469E-9B92-765AF4829A93}"/>
              </a:ext>
            </a:extLst>
          </p:cNvPr>
          <p:cNvSpPr/>
          <p:nvPr/>
        </p:nvSpPr>
        <p:spPr>
          <a:xfrm>
            <a:off x="11346542" y="2410050"/>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D13420-9F02-4E2B-9D0E-1E1B2A4F07ED}"/>
              </a:ext>
            </a:extLst>
          </p:cNvPr>
          <p:cNvSpPr/>
          <p:nvPr/>
        </p:nvSpPr>
        <p:spPr>
          <a:xfrm>
            <a:off x="11346542" y="3196771"/>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D7E4B3A-0AAB-41C3-A302-B9AEDCBDA947}"/>
              </a:ext>
            </a:extLst>
          </p:cNvPr>
          <p:cNvSpPr/>
          <p:nvPr/>
        </p:nvSpPr>
        <p:spPr>
          <a:xfrm>
            <a:off x="11346542" y="3897084"/>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V8 (JavaScript engine) - Wikipedia">
            <a:extLst>
              <a:ext uri="{FF2B5EF4-FFF2-40B4-BE49-F238E27FC236}">
                <a16:creationId xmlns:a16="http://schemas.microsoft.com/office/drawing/2014/main" id="{742DE762-BA3B-4249-B3D4-DD2EFC91C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608" y="2761254"/>
            <a:ext cx="1799947" cy="179994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A8834D1-82B6-4C4E-84DD-37F0F22F9397}"/>
              </a:ext>
            </a:extLst>
          </p:cNvPr>
          <p:cNvGrpSpPr/>
          <p:nvPr/>
        </p:nvGrpSpPr>
        <p:grpSpPr>
          <a:xfrm>
            <a:off x="-5421" y="-7322439"/>
            <a:ext cx="12192004" cy="6934188"/>
            <a:chOff x="-4" y="-43537"/>
            <a:chExt cx="12192004" cy="6934188"/>
          </a:xfrm>
        </p:grpSpPr>
        <p:cxnSp>
          <p:nvCxnSpPr>
            <p:cNvPr id="14" name="Straight Connector 13">
              <a:extLst>
                <a:ext uri="{FF2B5EF4-FFF2-40B4-BE49-F238E27FC236}">
                  <a16:creationId xmlns:a16="http://schemas.microsoft.com/office/drawing/2014/main" id="{C8BEAFF5-4CBD-447C-BE76-D77043AD71E4}"/>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02065-B591-46B6-A6F2-511543DE0B3A}"/>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D748BF-262A-4DC0-878E-3E46B1DFC0B4}"/>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76F2039-B139-4EE3-B92E-47606C0D47CA}"/>
                </a:ext>
              </a:extLst>
            </p:cNvPr>
            <p:cNvGrpSpPr/>
            <p:nvPr/>
          </p:nvGrpSpPr>
          <p:grpSpPr>
            <a:xfrm>
              <a:off x="0" y="0"/>
              <a:ext cx="12192000" cy="6858000"/>
              <a:chOff x="0" y="0"/>
              <a:chExt cx="12192000" cy="6858000"/>
            </a:xfrm>
          </p:grpSpPr>
          <p:cxnSp>
            <p:nvCxnSpPr>
              <p:cNvPr id="55" name="Straight Connector 54">
                <a:extLst>
                  <a:ext uri="{FF2B5EF4-FFF2-40B4-BE49-F238E27FC236}">
                    <a16:creationId xmlns:a16="http://schemas.microsoft.com/office/drawing/2014/main" id="{9BBDD361-8192-40C5-BA5D-D41F36E227A1}"/>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ED9D4F-E5B0-4B47-80DF-D07DCE573585}"/>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533DE0-3F3A-4F03-8D95-E1D739A33B40}"/>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189434-7EBC-470D-AE48-F3E25D2F3A1B}"/>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C365241E-8FE0-4BB8-919D-B7036D45FA30}"/>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5A6551-24D9-4DD9-ADE5-3BB15A62D74E}"/>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339845-A851-44C7-BABD-4DFA8D4399C9}"/>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533C26-4FAF-4429-9223-FB47527347AD}"/>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6D13E0A-9D46-4C1A-9759-6FF8C32B5A89}"/>
                </a:ext>
              </a:extLst>
            </p:cNvPr>
            <p:cNvGrpSpPr/>
            <p:nvPr/>
          </p:nvGrpSpPr>
          <p:grpSpPr>
            <a:xfrm>
              <a:off x="6096000" y="-10886"/>
              <a:ext cx="6096000" cy="6879772"/>
              <a:chOff x="0" y="0"/>
              <a:chExt cx="12192000" cy="6858000"/>
            </a:xfrm>
          </p:grpSpPr>
          <p:cxnSp>
            <p:nvCxnSpPr>
              <p:cNvPr id="51" name="Straight Connector 50">
                <a:extLst>
                  <a:ext uri="{FF2B5EF4-FFF2-40B4-BE49-F238E27FC236}">
                    <a16:creationId xmlns:a16="http://schemas.microsoft.com/office/drawing/2014/main" id="{7640395B-62DC-4686-B701-A04A75DF3B5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2785AA-C82F-49D5-B2EF-F14EA586E30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F3054-EDC8-4D4F-AE9D-48B7743ED1AE}"/>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F6377F-3626-4EAD-88D6-744169CBE69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2666C78-0AB5-4761-9AAA-2D045801FAE4}"/>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A3A279-476D-47E0-9093-A13E28796980}"/>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99A767-3CF3-45B6-9098-228AD6A87ECB}"/>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8F6069-5C4B-4CDE-829D-CFF6BD01C392}"/>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0B5C93A-507F-45C8-A753-E3FBCF17DC0D}"/>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33FDFF-AB36-46B0-B2B2-F507E88FFA15}"/>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EBA54-868D-4519-AF11-8F4C80409DAD}"/>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5E68FD-ED4D-4DC8-AAD5-6EE8AFECFB6F}"/>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EFD28C-AE3F-4F16-BDB2-8EA382FFD4BA}"/>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D87D353-C77A-4159-82E6-9AF814A4A516}"/>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9A65FF-56EC-4C69-AC39-41A28C884106}"/>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8D0E52-D832-4071-AE54-80364C5CD83C}"/>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256715-6FDE-472A-B63C-EB942375C208}"/>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AF94BF-B977-432A-AC36-93CF841621F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1C46CD8-46EF-4390-8056-021A3612A9A8}"/>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FCC842-843A-4C64-A97F-B4DF2EAD06C2}"/>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C1734-4755-4BB6-AD28-61E8E5851363}"/>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9D9372D-C2DC-4587-BB40-F759FF8CE09C}"/>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4AD4ED-CA72-469A-A1C1-727D838ACEE6}"/>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760D84-8260-45F9-9A95-7553F0883400}"/>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DBEA7A-36AC-4A71-84A4-8379E991243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B2EC7FA-332C-4320-8DE4-70DEC45E2408}"/>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4842129-8BD4-430B-AF63-C7CB030A1879}"/>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664ECE-44E2-4867-A563-E0474BE79AF1}"/>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26056C-DA9D-43CA-9DEB-9F5C0FAF14A5}"/>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6021D1-ADCE-4064-B559-8D789EB5B19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4D1D07-0714-43C4-93A2-D0D7C19E650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BE2719-1B5E-41A4-895D-B5467D1C8AEA}"/>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8" name="Title 7">
            <a:extLst>
              <a:ext uri="{FF2B5EF4-FFF2-40B4-BE49-F238E27FC236}">
                <a16:creationId xmlns:a16="http://schemas.microsoft.com/office/drawing/2014/main" id="{99C9062F-12D1-4175-980D-C041C3464E18}"/>
              </a:ext>
            </a:extLst>
          </p:cNvPr>
          <p:cNvSpPr>
            <a:spLocks noGrp="1"/>
          </p:cNvSpPr>
          <p:nvPr>
            <p:ph type="ctrTitle"/>
          </p:nvPr>
        </p:nvSpPr>
        <p:spPr>
          <a:xfrm>
            <a:off x="1518581" y="731076"/>
            <a:ext cx="9144000" cy="2387600"/>
          </a:xfrm>
        </p:spPr>
        <p:txBody>
          <a:bodyPr>
            <a:noAutofit/>
          </a:bodyPr>
          <a:lstStyle/>
          <a:p>
            <a:r>
              <a:rPr lang="en-US" sz="2800" dirty="0">
                <a:solidFill>
                  <a:srgbClr val="6EF4D0"/>
                </a:solidFill>
                <a:latin typeface="Poppins SemiBold" panose="00000700000000000000" pitchFamily="2" charset="0"/>
                <a:cs typeface="Poppins SemiBold" panose="00000700000000000000" pitchFamily="2" charset="0"/>
              </a:rPr>
              <a:t>Case Study of Incorrect Optimization of</a:t>
            </a:r>
            <a:br>
              <a:rPr lang="en-US" sz="2800" dirty="0">
                <a:solidFill>
                  <a:srgbClr val="6EF4D0"/>
                </a:solidFill>
                <a:latin typeface="Poppins SemiBold" panose="00000700000000000000" pitchFamily="2" charset="0"/>
                <a:cs typeface="Poppins SemiBold" panose="00000700000000000000" pitchFamily="2" charset="0"/>
              </a:rPr>
            </a:br>
            <a:r>
              <a:rPr lang="en-US" sz="2800" dirty="0">
                <a:solidFill>
                  <a:srgbClr val="6EF4D0"/>
                </a:solidFill>
                <a:latin typeface="Poppins SemiBold" panose="00000700000000000000" pitchFamily="2" charset="0"/>
                <a:cs typeface="Poppins SemiBold" panose="00000700000000000000" pitchFamily="2" charset="0"/>
              </a:rPr>
              <a:t>Bitwise &amp; Operation </a:t>
            </a:r>
            <a:br>
              <a:rPr lang="en-US" sz="2800" dirty="0">
                <a:solidFill>
                  <a:srgbClr val="6EF4D0"/>
                </a:solidFill>
                <a:latin typeface="Poppins SemiBold" panose="00000700000000000000" pitchFamily="2" charset="0"/>
                <a:cs typeface="Poppins SemiBold" panose="00000700000000000000" pitchFamily="2" charset="0"/>
              </a:rPr>
            </a:br>
            <a:r>
              <a:rPr lang="en-US" sz="2800" dirty="0">
                <a:solidFill>
                  <a:srgbClr val="6EF4D0"/>
                </a:solidFill>
                <a:latin typeface="Poppins SemiBold" panose="00000700000000000000" pitchFamily="2" charset="0"/>
                <a:cs typeface="Poppins SemiBold" panose="00000700000000000000" pitchFamily="2" charset="0"/>
              </a:rPr>
              <a:t>in</a:t>
            </a:r>
            <a:br>
              <a:rPr lang="en-US" sz="2800" dirty="0">
                <a:solidFill>
                  <a:srgbClr val="6EF4D0"/>
                </a:solidFill>
                <a:latin typeface="Poppins ExtraLight" panose="00000300000000000000" pitchFamily="2" charset="0"/>
                <a:cs typeface="Poppins ExtraLight" panose="00000300000000000000" pitchFamily="2" charset="0"/>
              </a:rPr>
            </a:br>
            <a:endParaRPr lang="en-US" sz="2800" dirty="0"/>
          </a:p>
        </p:txBody>
      </p:sp>
      <p:pic>
        <p:nvPicPr>
          <p:cNvPr id="59" name="Picture 58">
            <a:extLst>
              <a:ext uri="{FF2B5EF4-FFF2-40B4-BE49-F238E27FC236}">
                <a16:creationId xmlns:a16="http://schemas.microsoft.com/office/drawing/2014/main" id="{F275C5DB-B1E3-42BA-BC9D-099FA4A76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145" y="-1088974"/>
            <a:ext cx="4285745" cy="4285745"/>
          </a:xfrm>
          <a:prstGeom prst="rect">
            <a:avLst/>
          </a:prstGeom>
        </p:spPr>
      </p:pic>
    </p:spTree>
    <p:extLst>
      <p:ext uri="{BB962C8B-B14F-4D97-AF65-F5344CB8AC3E}">
        <p14:creationId xmlns:p14="http://schemas.microsoft.com/office/powerpoint/2010/main" val="3298468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rrow: Right 3">
            <a:extLst>
              <a:ext uri="{FF2B5EF4-FFF2-40B4-BE49-F238E27FC236}">
                <a16:creationId xmlns:a16="http://schemas.microsoft.com/office/drawing/2014/main" id="{5A38495B-EF41-4623-8FCB-207EBD4AECDC}"/>
              </a:ext>
            </a:extLst>
          </p:cNvPr>
          <p:cNvSpPr/>
          <p:nvPr/>
        </p:nvSpPr>
        <p:spPr>
          <a:xfrm flipH="1">
            <a:off x="5684662" y="4525868"/>
            <a:ext cx="1027289"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CCF194-3839-47A2-85EF-BE9CE6165CBE}"/>
              </a:ext>
            </a:extLst>
          </p:cNvPr>
          <p:cNvSpPr txBox="1"/>
          <p:nvPr/>
        </p:nvSpPr>
        <p:spPr>
          <a:xfrm>
            <a:off x="6982884" y="4442802"/>
            <a:ext cx="3416936" cy="1200329"/>
          </a:xfrm>
          <a:prstGeom prst="rect">
            <a:avLst/>
          </a:prstGeom>
          <a:noFill/>
        </p:spPr>
        <p:txBody>
          <a:bodyPr wrap="square" rtlCol="0">
            <a:spAutoFit/>
          </a:bodyPr>
          <a:lstStyle/>
          <a:p>
            <a:r>
              <a:rPr lang="en-US" dirty="0">
                <a:solidFill>
                  <a:srgbClr val="6EF4D0"/>
                </a:solidFill>
              </a:rPr>
              <a:t>Deals with operations like multiplications, bitwise &amp;. Contains strategies like ReduceWord32And</a:t>
            </a:r>
          </a:p>
        </p:txBody>
      </p:sp>
      <p:sp>
        <p:nvSpPr>
          <p:cNvPr id="12" name="TextBox 11">
            <a:extLst>
              <a:ext uri="{FF2B5EF4-FFF2-40B4-BE49-F238E27FC236}">
                <a16:creationId xmlns:a16="http://schemas.microsoft.com/office/drawing/2014/main" id="{8275E554-0774-47A2-BAD1-833C5F098EA0}"/>
              </a:ext>
            </a:extLst>
          </p:cNvPr>
          <p:cNvSpPr txBox="1"/>
          <p:nvPr/>
        </p:nvSpPr>
        <p:spPr>
          <a:xfrm>
            <a:off x="1792181" y="2780809"/>
            <a:ext cx="6199528" cy="2031325"/>
          </a:xfrm>
          <a:prstGeom prst="rect">
            <a:avLst/>
          </a:prstGeom>
          <a:noFill/>
        </p:spPr>
        <p:txBody>
          <a:bodyPr wrap="square" rtlCol="0">
            <a:spAutoFit/>
          </a:bodyPr>
          <a:lstStyle/>
          <a:p>
            <a:r>
              <a:rPr lang="en-US" b="1" dirty="0">
                <a:solidFill>
                  <a:srgbClr val="6EF4D0"/>
                </a:solidFill>
              </a:rPr>
              <a:t>Example Strategies</a:t>
            </a:r>
          </a:p>
          <a:p>
            <a:endParaRPr lang="en-US" b="1" dirty="0">
              <a:solidFill>
                <a:srgbClr val="6EF4D0"/>
              </a:solidFill>
            </a:endParaRPr>
          </a:p>
          <a:p>
            <a:r>
              <a:rPr lang="en-US" b="1" dirty="0">
                <a:solidFill>
                  <a:srgbClr val="6EF4D0"/>
                </a:solidFill>
              </a:rPr>
              <a:t>	- </a:t>
            </a:r>
            <a:r>
              <a:rPr lang="en-US" b="1" dirty="0" err="1">
                <a:solidFill>
                  <a:srgbClr val="6EF4D0"/>
                </a:solidFill>
              </a:rPr>
              <a:t>ConstantFoldingReducer</a:t>
            </a:r>
            <a:endParaRPr lang="en-US" b="1" dirty="0">
              <a:solidFill>
                <a:srgbClr val="6EF4D0"/>
              </a:solidFill>
            </a:endParaRPr>
          </a:p>
          <a:p>
            <a:endParaRPr lang="en-US" b="1" dirty="0">
              <a:solidFill>
                <a:srgbClr val="6EF4D0"/>
              </a:solidFill>
            </a:endParaRPr>
          </a:p>
          <a:p>
            <a:r>
              <a:rPr lang="en-US" b="1" dirty="0">
                <a:solidFill>
                  <a:srgbClr val="6EF4D0"/>
                </a:solidFill>
              </a:rPr>
              <a:t>	- </a:t>
            </a:r>
            <a:r>
              <a:rPr lang="en-US" b="1" dirty="0" err="1">
                <a:solidFill>
                  <a:srgbClr val="6EF4D0"/>
                </a:solidFill>
              </a:rPr>
              <a:t>DeadCodeElimination</a:t>
            </a:r>
            <a:endParaRPr lang="en-US" b="1" dirty="0">
              <a:solidFill>
                <a:srgbClr val="6EF4D0"/>
              </a:solidFill>
            </a:endParaRPr>
          </a:p>
          <a:p>
            <a:endParaRPr lang="en-US" b="1" dirty="0">
              <a:solidFill>
                <a:srgbClr val="6EF4D0"/>
              </a:solidFill>
            </a:endParaRPr>
          </a:p>
          <a:p>
            <a:r>
              <a:rPr lang="en-US" b="1" dirty="0">
                <a:solidFill>
                  <a:srgbClr val="6EF4D0"/>
                </a:solidFill>
              </a:rPr>
              <a:t>	- MachineOperatorReducer </a:t>
            </a:r>
          </a:p>
        </p:txBody>
      </p:sp>
      <p:pic>
        <p:nvPicPr>
          <p:cNvPr id="13" name="Picture 12">
            <a:extLst>
              <a:ext uri="{FF2B5EF4-FFF2-40B4-BE49-F238E27FC236}">
                <a16:creationId xmlns:a16="http://schemas.microsoft.com/office/drawing/2014/main" id="{CDD73146-1116-4A27-986D-30313520F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035473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pic>
        <p:nvPicPr>
          <p:cNvPr id="3" name="Picture 2">
            <a:extLst>
              <a:ext uri="{FF2B5EF4-FFF2-40B4-BE49-F238E27FC236}">
                <a16:creationId xmlns:a16="http://schemas.microsoft.com/office/drawing/2014/main" id="{71A91160-5516-40F8-89A3-FFB58FC1A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240" y="1706604"/>
            <a:ext cx="5179519" cy="4338983"/>
          </a:xfrm>
          <a:prstGeom prst="rect">
            <a:avLst/>
          </a:prstGeom>
        </p:spPr>
      </p:pic>
      <p:sp>
        <p:nvSpPr>
          <p:cNvPr id="51" name="TextBox 50">
            <a:extLst>
              <a:ext uri="{FF2B5EF4-FFF2-40B4-BE49-F238E27FC236}">
                <a16:creationId xmlns:a16="http://schemas.microsoft.com/office/drawing/2014/main" id="{7CB24433-5D42-4F78-B218-93AA1EF024B8}"/>
              </a:ext>
            </a:extLst>
          </p:cNvPr>
          <p:cNvSpPr txBox="1"/>
          <p:nvPr/>
        </p:nvSpPr>
        <p:spPr>
          <a:xfrm>
            <a:off x="8128003" y="1714491"/>
            <a:ext cx="3495091" cy="3970318"/>
          </a:xfrm>
          <a:prstGeom prst="rect">
            <a:avLst/>
          </a:prstGeom>
          <a:noFill/>
        </p:spPr>
        <p:txBody>
          <a:bodyPr wrap="square" rtlCol="0">
            <a:spAutoFit/>
          </a:bodyPr>
          <a:lstStyle/>
          <a:p>
            <a:r>
              <a:rPr lang="en-US" b="1" dirty="0">
                <a:solidFill>
                  <a:srgbClr val="6EF4D0"/>
                </a:solidFill>
              </a:rPr>
              <a:t>Turbofan contains a </a:t>
            </a:r>
            <a:r>
              <a:rPr lang="en-US" b="1" dirty="0">
                <a:solidFill>
                  <a:srgbClr val="686EA6"/>
                </a:solidFill>
              </a:rPr>
              <a:t>Just In Time (JIT) Compiler</a:t>
            </a:r>
            <a:r>
              <a:rPr lang="en-US" b="1" dirty="0">
                <a:solidFill>
                  <a:srgbClr val="6EF4D0"/>
                </a:solidFill>
              </a:rPr>
              <a:t> that compiles functions that is </a:t>
            </a:r>
            <a:r>
              <a:rPr lang="en-US" b="1" dirty="0">
                <a:solidFill>
                  <a:srgbClr val="686EA6"/>
                </a:solidFill>
              </a:rPr>
              <a:t>HOT</a:t>
            </a:r>
            <a:r>
              <a:rPr lang="en-US" b="1" dirty="0">
                <a:solidFill>
                  <a:srgbClr val="6EF4D0"/>
                </a:solidFill>
              </a:rPr>
              <a:t>.</a:t>
            </a:r>
          </a:p>
          <a:p>
            <a:endParaRPr lang="en-US" b="1" dirty="0">
              <a:solidFill>
                <a:srgbClr val="6EF4D0"/>
              </a:solidFill>
            </a:endParaRPr>
          </a:p>
          <a:p>
            <a:endParaRPr lang="en-US" b="1" dirty="0">
              <a:solidFill>
                <a:srgbClr val="6EF4D0"/>
              </a:solidFill>
            </a:endParaRPr>
          </a:p>
          <a:p>
            <a:endParaRPr lang="en-US" b="1" dirty="0">
              <a:solidFill>
                <a:srgbClr val="6EF4D0"/>
              </a:solidFill>
            </a:endParaRPr>
          </a:p>
          <a:p>
            <a:r>
              <a:rPr lang="en-US" b="1" dirty="0">
                <a:solidFill>
                  <a:srgbClr val="6EF4D0"/>
                </a:solidFill>
              </a:rPr>
              <a:t>HOT functions generally are functions that are </a:t>
            </a:r>
            <a:r>
              <a:rPr lang="en-US" b="1" dirty="0">
                <a:solidFill>
                  <a:srgbClr val="686EA6"/>
                </a:solidFill>
              </a:rPr>
              <a:t>run many times</a:t>
            </a:r>
            <a:r>
              <a:rPr lang="en-US" b="1" dirty="0">
                <a:solidFill>
                  <a:srgbClr val="6EF4D0"/>
                </a:solidFill>
              </a:rPr>
              <a:t>.</a:t>
            </a:r>
          </a:p>
          <a:p>
            <a:endParaRPr lang="en-US" b="1" dirty="0">
              <a:solidFill>
                <a:srgbClr val="6EF4D0"/>
              </a:solidFill>
            </a:endParaRPr>
          </a:p>
          <a:p>
            <a:endParaRPr lang="en-US" b="1" dirty="0">
              <a:solidFill>
                <a:srgbClr val="6EF4D0"/>
              </a:solidFill>
            </a:endParaRPr>
          </a:p>
          <a:p>
            <a:endParaRPr lang="en-US" b="1" dirty="0">
              <a:solidFill>
                <a:srgbClr val="6EF4D0"/>
              </a:solidFill>
            </a:endParaRPr>
          </a:p>
          <a:p>
            <a:r>
              <a:rPr lang="en-US" b="1" dirty="0">
                <a:solidFill>
                  <a:srgbClr val="6EF4D0"/>
                </a:solidFill>
              </a:rPr>
              <a:t>Optimizations include binary operations, constant folding, typing.</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ED4BADA7-BA1E-4545-A153-823EB5D6F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20592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pic>
        <p:nvPicPr>
          <p:cNvPr id="51" name="Picture 50">
            <a:extLst>
              <a:ext uri="{FF2B5EF4-FFF2-40B4-BE49-F238E27FC236}">
                <a16:creationId xmlns:a16="http://schemas.microsoft.com/office/drawing/2014/main" id="{EAF97FB4-AB72-4057-87C7-FCB41A0BBF54}"/>
              </a:ext>
            </a:extLst>
          </p:cNvPr>
          <p:cNvPicPr>
            <a:picLocks noChangeAspect="1"/>
          </p:cNvPicPr>
          <p:nvPr/>
        </p:nvPicPr>
        <p:blipFill>
          <a:blip r:embed="rId3"/>
          <a:stretch>
            <a:fillRect/>
          </a:stretch>
        </p:blipFill>
        <p:spPr>
          <a:xfrm>
            <a:off x="701511" y="1762748"/>
            <a:ext cx="6952752" cy="3278068"/>
          </a:xfrm>
          <a:prstGeom prst="rect">
            <a:avLst/>
          </a:prstGeom>
        </p:spPr>
      </p:pic>
      <p:sp>
        <p:nvSpPr>
          <p:cNvPr id="2" name="TextBox 1">
            <a:extLst>
              <a:ext uri="{FF2B5EF4-FFF2-40B4-BE49-F238E27FC236}">
                <a16:creationId xmlns:a16="http://schemas.microsoft.com/office/drawing/2014/main" id="{F1686352-ECC8-4F4F-AFB1-5FA7A05CD31A}"/>
              </a:ext>
            </a:extLst>
          </p:cNvPr>
          <p:cNvSpPr txBox="1"/>
          <p:nvPr/>
        </p:nvSpPr>
        <p:spPr>
          <a:xfrm>
            <a:off x="8193214" y="1709834"/>
            <a:ext cx="3236780" cy="3477875"/>
          </a:xfrm>
          <a:prstGeom prst="rect">
            <a:avLst/>
          </a:prstGeom>
          <a:noFill/>
        </p:spPr>
        <p:txBody>
          <a:bodyPr wrap="square" rtlCol="0">
            <a:spAutoFit/>
          </a:bodyPr>
          <a:lstStyle/>
          <a:p>
            <a:r>
              <a:rPr lang="en-US" b="1" dirty="0">
                <a:solidFill>
                  <a:srgbClr val="6EF4D0"/>
                </a:solidFill>
              </a:rPr>
              <a:t>Tool by Google to visualize </a:t>
            </a:r>
            <a:r>
              <a:rPr lang="en-US" sz="2000" b="1" dirty="0">
                <a:solidFill>
                  <a:srgbClr val="686EA6"/>
                </a:solidFill>
              </a:rPr>
              <a:t>optimized functions</a:t>
            </a:r>
            <a:r>
              <a:rPr lang="en-US" b="1" dirty="0">
                <a:solidFill>
                  <a:srgbClr val="6EF4D0"/>
                </a:solidFill>
              </a:rPr>
              <a:t>.</a:t>
            </a:r>
          </a:p>
          <a:p>
            <a:endParaRPr lang="en-US" b="1" dirty="0">
              <a:solidFill>
                <a:srgbClr val="6EF4D0"/>
              </a:solidFill>
            </a:endParaRPr>
          </a:p>
          <a:p>
            <a:endParaRPr lang="en-US" b="1" dirty="0">
              <a:solidFill>
                <a:srgbClr val="6EF4D0"/>
              </a:solidFill>
            </a:endParaRPr>
          </a:p>
          <a:p>
            <a:endParaRPr lang="en-US" b="1" dirty="0">
              <a:solidFill>
                <a:srgbClr val="6EF4D0"/>
              </a:solidFill>
            </a:endParaRPr>
          </a:p>
          <a:p>
            <a:r>
              <a:rPr lang="en-US" sz="2000" b="1" dirty="0">
                <a:solidFill>
                  <a:srgbClr val="686EA6"/>
                </a:solidFill>
              </a:rPr>
              <a:t>Easy</a:t>
            </a:r>
            <a:r>
              <a:rPr lang="en-US" b="1" dirty="0">
                <a:solidFill>
                  <a:srgbClr val="6EF4D0"/>
                </a:solidFill>
              </a:rPr>
              <a:t> to setup</a:t>
            </a:r>
          </a:p>
          <a:p>
            <a:endParaRPr lang="en-US" b="1" dirty="0">
              <a:solidFill>
                <a:srgbClr val="6EF4D0"/>
              </a:solidFill>
            </a:endParaRPr>
          </a:p>
          <a:p>
            <a:endParaRPr lang="en-US" b="1" dirty="0">
              <a:solidFill>
                <a:srgbClr val="6EF4D0"/>
              </a:solidFill>
            </a:endParaRPr>
          </a:p>
          <a:p>
            <a:endParaRPr lang="en-US" b="1" dirty="0">
              <a:solidFill>
                <a:srgbClr val="6EF4D0"/>
              </a:solidFill>
            </a:endParaRPr>
          </a:p>
          <a:p>
            <a:r>
              <a:rPr lang="en-US" sz="2000" b="1" dirty="0">
                <a:solidFill>
                  <a:srgbClr val="686EA6"/>
                </a:solidFill>
              </a:rPr>
              <a:t>Heavily used </a:t>
            </a:r>
            <a:r>
              <a:rPr lang="en-US" b="1" dirty="0">
                <a:solidFill>
                  <a:srgbClr val="6EF4D0"/>
                </a:solidFill>
              </a:rPr>
              <a:t>for the POC development when transforming it to OOB.</a:t>
            </a:r>
          </a:p>
        </p:txBody>
      </p:sp>
      <p:grpSp>
        <p:nvGrpSpPr>
          <p:cNvPr id="52" name="Group 51">
            <a:extLst>
              <a:ext uri="{FF2B5EF4-FFF2-40B4-BE49-F238E27FC236}">
                <a16:creationId xmlns:a16="http://schemas.microsoft.com/office/drawing/2014/main" id="{4C073038-91AC-4E68-BBF0-483D15F46649}"/>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431FFB68-5F35-456C-B8A5-0AAB71E251F6}"/>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D4EF2E7-31C8-43DA-93EC-8864213C9732}"/>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231BDCE9-AA23-47E2-A675-33A9FCD5717E}"/>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3B80B527-93C3-45F5-A458-194CC9FB9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79627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92220"/>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sp>
        <p:nvSpPr>
          <p:cNvPr id="55" name="TextBox 54">
            <a:extLst>
              <a:ext uri="{FF2B5EF4-FFF2-40B4-BE49-F238E27FC236}">
                <a16:creationId xmlns:a16="http://schemas.microsoft.com/office/drawing/2014/main" id="{72DB23D7-9F5E-473F-A245-53ECEF66A163}"/>
              </a:ext>
            </a:extLst>
          </p:cNvPr>
          <p:cNvSpPr txBox="1"/>
          <p:nvPr/>
        </p:nvSpPr>
        <p:spPr>
          <a:xfrm>
            <a:off x="9102277" y="1685473"/>
            <a:ext cx="2836632" cy="4093428"/>
          </a:xfrm>
          <a:prstGeom prst="rect">
            <a:avLst/>
          </a:prstGeom>
          <a:noFill/>
        </p:spPr>
        <p:txBody>
          <a:bodyPr wrap="square" rtlCol="0">
            <a:spAutoFit/>
          </a:bodyPr>
          <a:lstStyle/>
          <a:p>
            <a:r>
              <a:rPr lang="en-US" sz="1600" dirty="0">
                <a:solidFill>
                  <a:srgbClr val="6EF4D0"/>
                </a:solidFill>
                <a:latin typeface="Poppins SemiBold" panose="00000700000000000000" pitchFamily="2" charset="0"/>
                <a:cs typeface="Poppins SemiBold" panose="00000700000000000000" pitchFamily="2" charset="0"/>
              </a:rPr>
              <a:t>Turbofan Visualizer </a:t>
            </a: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Visualize </a:t>
            </a:r>
            <a:r>
              <a:rPr lang="en-US" dirty="0">
                <a:solidFill>
                  <a:srgbClr val="686EA6"/>
                </a:solidFill>
                <a:latin typeface="Poppins SemiBold" panose="00000700000000000000" pitchFamily="2" charset="0"/>
                <a:cs typeface="Poppins SemiBold" panose="00000700000000000000" pitchFamily="2" charset="0"/>
              </a:rPr>
              <a:t>node creation </a:t>
            </a:r>
            <a:r>
              <a:rPr lang="en-US" sz="1600" dirty="0">
                <a:solidFill>
                  <a:srgbClr val="6EF4D0"/>
                </a:solidFill>
                <a:latin typeface="Poppins SemiBold" panose="00000700000000000000" pitchFamily="2" charset="0"/>
                <a:cs typeface="Poppins SemiBold" panose="00000700000000000000" pitchFamily="2" charset="0"/>
              </a:rPr>
              <a:t>in their respective phases and how they are changed.</a:t>
            </a: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Required </a:t>
            </a:r>
            <a:r>
              <a:rPr lang="en-US" dirty="0">
                <a:solidFill>
                  <a:srgbClr val="686EA6"/>
                </a:solidFill>
                <a:latin typeface="Poppins SemiBold" panose="00000700000000000000" pitchFamily="2" charset="0"/>
                <a:cs typeface="Poppins SemiBold" panose="00000700000000000000" pitchFamily="2" charset="0"/>
              </a:rPr>
              <a:t>--trace-turbo </a:t>
            </a:r>
            <a:r>
              <a:rPr lang="en-US" sz="1600" dirty="0">
                <a:solidFill>
                  <a:srgbClr val="6EF4D0"/>
                </a:solidFill>
                <a:latin typeface="Poppins SemiBold" panose="00000700000000000000" pitchFamily="2" charset="0"/>
                <a:cs typeface="Poppins SemiBold" panose="00000700000000000000" pitchFamily="2" charset="0"/>
              </a:rPr>
              <a:t>flag in d8</a:t>
            </a: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B8D65AD-653C-4A30-9440-4C8D7D2A7E67}"/>
              </a:ext>
            </a:extLst>
          </p:cNvPr>
          <p:cNvPicPr>
            <a:picLocks noChangeAspect="1"/>
          </p:cNvPicPr>
          <p:nvPr/>
        </p:nvPicPr>
        <p:blipFill>
          <a:blip r:embed="rId3"/>
          <a:stretch>
            <a:fillRect/>
          </a:stretch>
        </p:blipFill>
        <p:spPr>
          <a:xfrm>
            <a:off x="371921" y="1687284"/>
            <a:ext cx="7826831" cy="3602557"/>
          </a:xfrm>
          <a:prstGeom prst="rect">
            <a:avLst/>
          </a:prstGeom>
        </p:spPr>
      </p:pic>
      <p:pic>
        <p:nvPicPr>
          <p:cNvPr id="56" name="Picture 55">
            <a:extLst>
              <a:ext uri="{FF2B5EF4-FFF2-40B4-BE49-F238E27FC236}">
                <a16:creationId xmlns:a16="http://schemas.microsoft.com/office/drawing/2014/main" id="{0E67BCC1-E3FF-4645-98CB-19E4CE1FC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885153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10666"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B8D65AD-653C-4A30-9440-4C8D7D2A7E67}"/>
              </a:ext>
            </a:extLst>
          </p:cNvPr>
          <p:cNvPicPr>
            <a:picLocks noChangeAspect="1"/>
          </p:cNvPicPr>
          <p:nvPr/>
        </p:nvPicPr>
        <p:blipFill>
          <a:blip r:embed="rId3"/>
          <a:stretch>
            <a:fillRect/>
          </a:stretch>
        </p:blipFill>
        <p:spPr>
          <a:xfrm>
            <a:off x="1545342" y="1714492"/>
            <a:ext cx="9122652" cy="3965182"/>
          </a:xfrm>
          <a:prstGeom prst="rect">
            <a:avLst/>
          </a:prstGeom>
        </p:spPr>
      </p:pic>
      <p:pic>
        <p:nvPicPr>
          <p:cNvPr id="54" name="Picture 53">
            <a:extLst>
              <a:ext uri="{FF2B5EF4-FFF2-40B4-BE49-F238E27FC236}">
                <a16:creationId xmlns:a16="http://schemas.microsoft.com/office/drawing/2014/main" id="{F24D5909-5238-4E70-A953-838A4155E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76057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10666"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B8D65AD-653C-4A30-9440-4C8D7D2A7E67}"/>
              </a:ext>
            </a:extLst>
          </p:cNvPr>
          <p:cNvPicPr>
            <a:picLocks noChangeAspect="1"/>
          </p:cNvPicPr>
          <p:nvPr/>
        </p:nvPicPr>
        <p:blipFill>
          <a:blip r:embed="rId3"/>
          <a:stretch>
            <a:fillRect/>
          </a:stretch>
        </p:blipFill>
        <p:spPr>
          <a:xfrm>
            <a:off x="1545342" y="1714492"/>
            <a:ext cx="9122652" cy="3965182"/>
          </a:xfrm>
          <a:prstGeom prst="rect">
            <a:avLst/>
          </a:prstGeom>
        </p:spPr>
      </p:pic>
      <p:sp>
        <p:nvSpPr>
          <p:cNvPr id="2" name="Arrow: Up 1">
            <a:extLst>
              <a:ext uri="{FF2B5EF4-FFF2-40B4-BE49-F238E27FC236}">
                <a16:creationId xmlns:a16="http://schemas.microsoft.com/office/drawing/2014/main" id="{6B992103-B604-4562-AE1A-22D39B8C90B4}"/>
              </a:ext>
            </a:extLst>
          </p:cNvPr>
          <p:cNvSpPr/>
          <p:nvPr/>
        </p:nvSpPr>
        <p:spPr>
          <a:xfrm>
            <a:off x="2313620" y="3788234"/>
            <a:ext cx="547579" cy="925286"/>
          </a:xfrm>
          <a:prstGeom prst="upArrow">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05A93B80-A7B2-4D5C-A0AE-34E4BFF7E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96240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10666"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B8D65AD-653C-4A30-9440-4C8D7D2A7E67}"/>
              </a:ext>
            </a:extLst>
          </p:cNvPr>
          <p:cNvPicPr>
            <a:picLocks noChangeAspect="1"/>
          </p:cNvPicPr>
          <p:nvPr/>
        </p:nvPicPr>
        <p:blipFill>
          <a:blip r:embed="rId3"/>
          <a:stretch>
            <a:fillRect/>
          </a:stretch>
        </p:blipFill>
        <p:spPr>
          <a:xfrm>
            <a:off x="1545342" y="1714492"/>
            <a:ext cx="9122652" cy="3965182"/>
          </a:xfrm>
          <a:prstGeom prst="rect">
            <a:avLst/>
          </a:prstGeom>
        </p:spPr>
      </p:pic>
      <p:sp>
        <p:nvSpPr>
          <p:cNvPr id="2" name="Arrow: Up 1">
            <a:extLst>
              <a:ext uri="{FF2B5EF4-FFF2-40B4-BE49-F238E27FC236}">
                <a16:creationId xmlns:a16="http://schemas.microsoft.com/office/drawing/2014/main" id="{6B992103-B604-4562-AE1A-22D39B8C90B4}"/>
              </a:ext>
            </a:extLst>
          </p:cNvPr>
          <p:cNvSpPr/>
          <p:nvPr/>
        </p:nvSpPr>
        <p:spPr>
          <a:xfrm>
            <a:off x="5832876" y="4518050"/>
            <a:ext cx="547579" cy="925286"/>
          </a:xfrm>
          <a:prstGeom prst="upArrow">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51B88822-1C4F-4BC3-B764-68D4130E2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9278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10666"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Turbolizer</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B8D65AD-653C-4A30-9440-4C8D7D2A7E67}"/>
              </a:ext>
            </a:extLst>
          </p:cNvPr>
          <p:cNvPicPr>
            <a:picLocks noChangeAspect="1"/>
          </p:cNvPicPr>
          <p:nvPr/>
        </p:nvPicPr>
        <p:blipFill>
          <a:blip r:embed="rId3"/>
          <a:stretch>
            <a:fillRect/>
          </a:stretch>
        </p:blipFill>
        <p:spPr>
          <a:xfrm>
            <a:off x="1545342" y="1714492"/>
            <a:ext cx="9122652" cy="3965182"/>
          </a:xfrm>
          <a:prstGeom prst="rect">
            <a:avLst/>
          </a:prstGeom>
        </p:spPr>
      </p:pic>
      <p:sp>
        <p:nvSpPr>
          <p:cNvPr id="2" name="Arrow: Up 1">
            <a:extLst>
              <a:ext uri="{FF2B5EF4-FFF2-40B4-BE49-F238E27FC236}">
                <a16:creationId xmlns:a16="http://schemas.microsoft.com/office/drawing/2014/main" id="{6B992103-B604-4562-AE1A-22D39B8C90B4}"/>
              </a:ext>
            </a:extLst>
          </p:cNvPr>
          <p:cNvSpPr/>
          <p:nvPr/>
        </p:nvSpPr>
        <p:spPr>
          <a:xfrm>
            <a:off x="9154667" y="4218222"/>
            <a:ext cx="547579" cy="925286"/>
          </a:xfrm>
          <a:prstGeom prst="upArrow">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BC41E063-372A-452D-9A50-B5FD19391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84298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Bitwise &amp; Operation</a:t>
            </a:r>
          </a:p>
        </p:txBody>
      </p:sp>
      <p:sp>
        <p:nvSpPr>
          <p:cNvPr id="2" name="TextBox 1">
            <a:extLst>
              <a:ext uri="{FF2B5EF4-FFF2-40B4-BE49-F238E27FC236}">
                <a16:creationId xmlns:a16="http://schemas.microsoft.com/office/drawing/2014/main" id="{35325B7E-3FD9-46AA-B529-6DB3BFD8F14C}"/>
              </a:ext>
            </a:extLst>
          </p:cNvPr>
          <p:cNvSpPr txBox="1"/>
          <p:nvPr/>
        </p:nvSpPr>
        <p:spPr>
          <a:xfrm>
            <a:off x="1559952" y="2333677"/>
            <a:ext cx="3510661" cy="2308324"/>
          </a:xfrm>
          <a:prstGeom prst="rect">
            <a:avLst/>
          </a:prstGeom>
          <a:noFill/>
        </p:spPr>
        <p:txBody>
          <a:bodyPr wrap="square" rtlCol="0">
            <a:spAutoFit/>
          </a:bodyPr>
          <a:lstStyle/>
          <a:p>
            <a:r>
              <a:rPr lang="en-US" sz="3600" b="1" dirty="0">
                <a:solidFill>
                  <a:srgbClr val="6EF4D0"/>
                </a:solidFill>
                <a:latin typeface="Poppins" panose="00000500000000000000" pitchFamily="2" charset="0"/>
                <a:cs typeface="Poppins" panose="00000500000000000000" pitchFamily="2" charset="0"/>
              </a:rPr>
              <a:t>0  &amp; 0  -&gt;  0</a:t>
            </a:r>
          </a:p>
          <a:p>
            <a:r>
              <a:rPr lang="en-US" sz="3600" b="1" dirty="0">
                <a:solidFill>
                  <a:srgbClr val="6EF4D0"/>
                </a:solidFill>
                <a:latin typeface="Poppins" panose="00000500000000000000" pitchFamily="2" charset="0"/>
                <a:cs typeface="Poppins" panose="00000500000000000000" pitchFamily="2" charset="0"/>
              </a:rPr>
              <a:t>0  &amp;  1  -&gt;  0</a:t>
            </a:r>
          </a:p>
          <a:p>
            <a:r>
              <a:rPr lang="en-US" sz="3600" b="1" dirty="0">
                <a:solidFill>
                  <a:srgbClr val="6EF4D0"/>
                </a:solidFill>
                <a:latin typeface="Poppins" panose="00000500000000000000" pitchFamily="2" charset="0"/>
                <a:cs typeface="Poppins" panose="00000500000000000000" pitchFamily="2" charset="0"/>
              </a:rPr>
              <a:t>1   &amp;  0 -&gt;  0</a:t>
            </a:r>
          </a:p>
          <a:p>
            <a:r>
              <a:rPr lang="en-US" sz="3600" b="1" dirty="0">
                <a:solidFill>
                  <a:srgbClr val="6EF4D0"/>
                </a:solidFill>
                <a:latin typeface="Poppins" panose="00000500000000000000" pitchFamily="2" charset="0"/>
                <a:cs typeface="Poppins" panose="00000500000000000000" pitchFamily="2" charset="0"/>
              </a:rPr>
              <a:t>1   &amp;  1  -&gt;  1</a:t>
            </a:r>
          </a:p>
        </p:txBody>
      </p:sp>
      <p:grpSp>
        <p:nvGrpSpPr>
          <p:cNvPr id="55" name="Group 54">
            <a:extLst>
              <a:ext uri="{FF2B5EF4-FFF2-40B4-BE49-F238E27FC236}">
                <a16:creationId xmlns:a16="http://schemas.microsoft.com/office/drawing/2014/main" id="{6BA2DD9D-55AD-4E3A-8D49-4EB00B052C1F}"/>
              </a:ext>
            </a:extLst>
          </p:cNvPr>
          <p:cNvGrpSpPr/>
          <p:nvPr/>
        </p:nvGrpSpPr>
        <p:grpSpPr>
          <a:xfrm rot="16200000">
            <a:off x="1516748" y="5388766"/>
            <a:ext cx="464457" cy="1951491"/>
            <a:chOff x="1095832" y="5013889"/>
            <a:chExt cx="464457" cy="1951491"/>
          </a:xfrm>
        </p:grpSpPr>
        <p:sp>
          <p:nvSpPr>
            <p:cNvPr id="56" name="Rectangle 55">
              <a:extLst>
                <a:ext uri="{FF2B5EF4-FFF2-40B4-BE49-F238E27FC236}">
                  <a16:creationId xmlns:a16="http://schemas.microsoft.com/office/drawing/2014/main" id="{134290EB-3CC2-4C9A-AE9F-49CD9D8C900F}"/>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EA03366-8F0E-40B9-B276-F88EAF5D295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1B8E3E2F-D228-4E7F-9AD0-C99CB4F9ADF2}"/>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8F29AFFE-F403-42D9-A750-8A782A7D0C5D}"/>
              </a:ext>
            </a:extLst>
          </p:cNvPr>
          <p:cNvSpPr txBox="1"/>
          <p:nvPr/>
        </p:nvSpPr>
        <p:spPr>
          <a:xfrm>
            <a:off x="6707089" y="2182814"/>
            <a:ext cx="3685624" cy="3046988"/>
          </a:xfrm>
          <a:prstGeom prst="rect">
            <a:avLst/>
          </a:prstGeom>
          <a:noFill/>
        </p:spPr>
        <p:txBody>
          <a:bodyPr wrap="none" rtlCol="0">
            <a:spAutoFit/>
          </a:bodyPr>
          <a:lstStyle/>
          <a:p>
            <a:r>
              <a:rPr lang="en-US" sz="3200" b="1" dirty="0">
                <a:solidFill>
                  <a:srgbClr val="6EF4D0"/>
                </a:solidFill>
              </a:rPr>
              <a:t> &gt;&gt; 3 &amp; 2 == 2</a:t>
            </a:r>
          </a:p>
          <a:p>
            <a:endParaRPr lang="en-US" sz="3200" b="1" dirty="0">
              <a:solidFill>
                <a:srgbClr val="6EF4D0"/>
              </a:solidFill>
            </a:endParaRPr>
          </a:p>
          <a:p>
            <a:r>
              <a:rPr lang="en-US" sz="3200" b="1" dirty="0">
                <a:solidFill>
                  <a:srgbClr val="6EF4D0"/>
                </a:solidFill>
              </a:rPr>
              <a:t>	0b0011 (3)</a:t>
            </a:r>
          </a:p>
          <a:p>
            <a:r>
              <a:rPr lang="en-US" sz="3200" b="1" dirty="0">
                <a:solidFill>
                  <a:srgbClr val="6EF4D0"/>
                </a:solidFill>
              </a:rPr>
              <a:t>&amp;	0b0010 (2)</a:t>
            </a:r>
          </a:p>
          <a:p>
            <a:r>
              <a:rPr lang="en-US" sz="3200" b="1" dirty="0">
                <a:solidFill>
                  <a:srgbClr val="6EF4D0"/>
                </a:solidFill>
              </a:rPr>
              <a:t>----------------------------</a:t>
            </a:r>
          </a:p>
          <a:p>
            <a:r>
              <a:rPr lang="en-US" sz="3200" b="1" dirty="0">
                <a:solidFill>
                  <a:srgbClr val="6EF4D0"/>
                </a:solidFill>
              </a:rPr>
              <a:t>	0b0010  (2)</a:t>
            </a:r>
          </a:p>
        </p:txBody>
      </p:sp>
      <p:pic>
        <p:nvPicPr>
          <p:cNvPr id="9" name="Picture 8">
            <a:extLst>
              <a:ext uri="{FF2B5EF4-FFF2-40B4-BE49-F238E27FC236}">
                <a16:creationId xmlns:a16="http://schemas.microsoft.com/office/drawing/2014/main" id="{D1212B64-AEC4-4932-99B5-A60567E4D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8721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26DC844-1B85-44A4-AC06-6735AFACB870}"/>
              </a:ext>
            </a:extLst>
          </p:cNvPr>
          <p:cNvGrpSpPr/>
          <p:nvPr/>
        </p:nvGrpSpPr>
        <p:grpSpPr>
          <a:xfrm>
            <a:off x="-28922" y="-7196115"/>
            <a:ext cx="12192004" cy="6934188"/>
            <a:chOff x="-4" y="-43537"/>
            <a:chExt cx="12192004" cy="6934188"/>
          </a:xfrm>
        </p:grpSpPr>
        <p:cxnSp>
          <p:nvCxnSpPr>
            <p:cNvPr id="5" name="Straight Connector 4">
              <a:extLst>
                <a:ext uri="{FF2B5EF4-FFF2-40B4-BE49-F238E27FC236}">
                  <a16:creationId xmlns:a16="http://schemas.microsoft.com/office/drawing/2014/main" id="{FA007125-9350-4FE3-9E2B-39F1A6000F0E}"/>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1D0D12-CAA8-4AAB-9235-8D60335D5517}"/>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8C3F034-49DF-46CE-8CD1-23A7293BF0D4}"/>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DE48CF5-79E1-4EC6-8BC9-09AF19EE8C76}"/>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D6F1FCE3-C775-47DE-A395-1FA54D11F70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5B4826-C708-4768-BCD3-E179FFFACB60}"/>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4A5AB2-DFA0-4DF7-A355-DEC833A032DC}"/>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C15E84-DF1C-43E2-9FE1-2CAFBC91318A}"/>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A99D0F19-8357-4053-95C7-CCB901B94ED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84E190-58CB-4A7E-AC5E-71F644A8463D}"/>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2A3E36-769E-4242-99C0-8BC736FE6FE5}"/>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716E65-EE28-42C0-B7EA-52B7D9926C86}"/>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AEBDA11-F2BD-4EA1-AFB2-22F6F49F40AB}"/>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D7513633-B23D-4B5D-90B5-DD43EA14042B}"/>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87E1BC-F1AC-43F5-801E-C13254782CB9}"/>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6C1B88-57C0-4986-AA10-CEB4F6888E15}"/>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88D3E8-E499-48E5-818F-3D802C65925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46D9B67-6122-4A5E-8D79-CBDC08460324}"/>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B51AAD-F7BC-4797-811B-4A6F6EA9C9F4}"/>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B99249-DB50-4F9E-B92B-5B2B86CC462D}"/>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55CF71-6927-481D-AE3D-6BEA43FC196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F0F971-338E-4AF4-BB3A-995618131E7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E28B1B-8FF8-4805-934C-70F393C2120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35C950-CFC1-4997-B035-C7C73392453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2EB6BB-D072-476E-AB4E-1B94439BACA5}"/>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21C008-5DAB-407D-B884-BAA9897A58DA}"/>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4992F1-B1D7-40FC-ADC1-817C0227245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B9B84-E2ED-44F0-B6A4-6CCA7F8E1DF4}"/>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4BC798-4729-407B-80A7-7D6D1DFC6460}"/>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58AF5B-949A-4603-ACCA-A252FEA300F0}"/>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DAC7D0-3829-4C73-9B66-62D82F374E2F}"/>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5E04B-5B51-46AB-95DD-B09CE69F8745}"/>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0E28EE-7559-41E8-B8C5-CFD51039344E}"/>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E995CA-B023-4024-82F7-40BEC927C7E2}"/>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B79212-8319-4AB4-932B-809FB2BF0AAC}"/>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EC8623-97EF-4539-8233-D32FF3BE161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FF2876-6696-4136-8F9B-5D27DC0B523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5DEF87-8C25-49BC-9450-8AE07CCEC425}"/>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1FB096-7877-4BDC-BD31-5211D72989BC}"/>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40FC59-0434-47BB-AE22-E601FD24E3A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3C4D26-6CB8-460C-BEAE-F0669206297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999336-410F-4E78-AE3B-2F0F6FBB5475}"/>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ADD239-1A66-451B-81BB-4FF7D5B8B54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9FDB1-A11C-4537-A51B-93FEBDE69B08}"/>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AEE756-6EA3-4546-B6A1-5A6BB778B975}"/>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1A5746F8-3382-48A9-BDC1-9E6FA6CED4D0}"/>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53" name="Picture 52">
            <a:extLst>
              <a:ext uri="{FF2B5EF4-FFF2-40B4-BE49-F238E27FC236}">
                <a16:creationId xmlns:a16="http://schemas.microsoft.com/office/drawing/2014/main" id="{F1548B0D-B2A7-4567-9B61-F5E3FE6C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97" y="1741706"/>
            <a:ext cx="5230683" cy="3432635"/>
          </a:xfrm>
          <a:prstGeom prst="rect">
            <a:avLst/>
          </a:prstGeom>
        </p:spPr>
      </p:pic>
      <p:grpSp>
        <p:nvGrpSpPr>
          <p:cNvPr id="54" name="Group 53">
            <a:extLst>
              <a:ext uri="{FF2B5EF4-FFF2-40B4-BE49-F238E27FC236}">
                <a16:creationId xmlns:a16="http://schemas.microsoft.com/office/drawing/2014/main" id="{36A5D5F4-49D9-4DAE-9130-A4B629AB6A8E}"/>
              </a:ext>
            </a:extLst>
          </p:cNvPr>
          <p:cNvGrpSpPr/>
          <p:nvPr/>
        </p:nvGrpSpPr>
        <p:grpSpPr>
          <a:xfrm rot="16200000">
            <a:off x="1516748" y="5388766"/>
            <a:ext cx="464457" cy="1951491"/>
            <a:chOff x="1095832" y="5013889"/>
            <a:chExt cx="464457" cy="1951491"/>
          </a:xfrm>
        </p:grpSpPr>
        <p:sp>
          <p:nvSpPr>
            <p:cNvPr id="55" name="Rectangle 54">
              <a:extLst>
                <a:ext uri="{FF2B5EF4-FFF2-40B4-BE49-F238E27FC236}">
                  <a16:creationId xmlns:a16="http://schemas.microsoft.com/office/drawing/2014/main" id="{1F7DCBEB-DD83-4319-B514-E4F89D98905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E7FBE28-DA6F-4AD6-AABC-73508877FAB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716DB044-483D-4AF7-8143-89BC621E4D37}"/>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C8D9BBF-C0B2-4C35-A0A2-8ACD6700BC80}"/>
              </a:ext>
            </a:extLst>
          </p:cNvPr>
          <p:cNvSpPr txBox="1"/>
          <p:nvPr/>
        </p:nvSpPr>
        <p:spPr>
          <a:xfrm>
            <a:off x="4728011" y="5497946"/>
            <a:ext cx="2888349" cy="2308324"/>
          </a:xfrm>
          <a:prstGeom prst="rect">
            <a:avLst/>
          </a:prstGeom>
          <a:noFill/>
        </p:spPr>
        <p:txBody>
          <a:bodyPr wrap="square" rtlCol="0">
            <a:spAutoFit/>
          </a:bodyPr>
          <a:lstStyle/>
          <a:p>
            <a:pPr algn="ctr"/>
            <a:r>
              <a:rPr lang="en-US" b="1" dirty="0">
                <a:solidFill>
                  <a:srgbClr val="6EF4D0"/>
                </a:solidFill>
                <a:latin typeface="Poppins SemiBold" panose="00000700000000000000" pitchFamily="2" charset="0"/>
                <a:cs typeface="Poppins SemiBold" panose="00000700000000000000" pitchFamily="2" charset="0"/>
              </a:rPr>
              <a:t>What optimization would take place here? If (???){ …</a:t>
            </a: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p:txBody>
      </p:sp>
      <p:pic>
        <p:nvPicPr>
          <p:cNvPr id="59" name="Picture 58">
            <a:extLst>
              <a:ext uri="{FF2B5EF4-FFF2-40B4-BE49-F238E27FC236}">
                <a16:creationId xmlns:a16="http://schemas.microsoft.com/office/drawing/2014/main" id="{2869E73F-6C0D-47AE-94F2-EE3EFA04F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480098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1FCD6C-4B25-40F4-A1FA-AFC56D8D41BE}"/>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Who am I</a:t>
            </a:r>
          </a:p>
        </p:txBody>
      </p:sp>
      <p:grpSp>
        <p:nvGrpSpPr>
          <p:cNvPr id="51" name="Group 50">
            <a:extLst>
              <a:ext uri="{FF2B5EF4-FFF2-40B4-BE49-F238E27FC236}">
                <a16:creationId xmlns:a16="http://schemas.microsoft.com/office/drawing/2014/main" id="{B63604D6-7768-47C1-A393-0AFFAB03A22B}"/>
              </a:ext>
            </a:extLst>
          </p:cNvPr>
          <p:cNvGrpSpPr/>
          <p:nvPr/>
        </p:nvGrpSpPr>
        <p:grpSpPr>
          <a:xfrm rot="16200000">
            <a:off x="1516748" y="5388766"/>
            <a:ext cx="464457" cy="1951491"/>
            <a:chOff x="1095832" y="5013889"/>
            <a:chExt cx="464457" cy="1951491"/>
          </a:xfrm>
        </p:grpSpPr>
        <p:sp>
          <p:nvSpPr>
            <p:cNvPr id="52" name="Rectangle 51">
              <a:extLst>
                <a:ext uri="{FF2B5EF4-FFF2-40B4-BE49-F238E27FC236}">
                  <a16:creationId xmlns:a16="http://schemas.microsoft.com/office/drawing/2014/main" id="{C6928C95-AADF-40F9-A8BC-B18744E1C9B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13B4D5-05E1-4C60-8AFC-96AF59FCA0E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17437912-A28F-474E-A75E-92D546837773}"/>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AutoShape 4">
            <a:extLst>
              <a:ext uri="{FF2B5EF4-FFF2-40B4-BE49-F238E27FC236}">
                <a16:creationId xmlns:a16="http://schemas.microsoft.com/office/drawing/2014/main" id="{9030E7FB-365F-4D3D-9B1F-EF6EC848DA87}"/>
              </a:ext>
            </a:extLst>
          </p:cNvPr>
          <p:cNvSpPr>
            <a:spLocks noChangeAspect="1" noChangeArrowheads="1"/>
          </p:cNvSpPr>
          <p:nvPr/>
        </p:nvSpPr>
        <p:spPr bwMode="auto">
          <a:xfrm>
            <a:off x="11644489" y="1871134"/>
            <a:ext cx="2647244" cy="26472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065EEC3-03F4-4F35-8C4E-07C4043A4C72}"/>
              </a:ext>
            </a:extLst>
          </p:cNvPr>
          <p:cNvSpPr/>
          <p:nvPr/>
        </p:nvSpPr>
        <p:spPr>
          <a:xfrm>
            <a:off x="14676654" y="2545286"/>
            <a:ext cx="3454400" cy="3318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8E8E7F7-42BC-44E2-8CDE-C039CDE784C8}"/>
              </a:ext>
            </a:extLst>
          </p:cNvPr>
          <p:cNvSpPr txBox="1"/>
          <p:nvPr/>
        </p:nvSpPr>
        <p:spPr>
          <a:xfrm>
            <a:off x="914017" y="2191261"/>
            <a:ext cx="9637494" cy="2985433"/>
          </a:xfrm>
          <a:prstGeom prst="rect">
            <a:avLst/>
          </a:prstGeom>
          <a:noFill/>
        </p:spPr>
        <p:txBody>
          <a:bodyPr wrap="square" rtlCol="0">
            <a:spAutoFit/>
          </a:bodyPr>
          <a:lstStyle/>
          <a:p>
            <a:r>
              <a:rPr lang="en-US" sz="2800" b="1" dirty="0">
                <a:solidFill>
                  <a:srgbClr val="6EF4D0"/>
                </a:solidFill>
              </a:rPr>
              <a:t>Designation : </a:t>
            </a:r>
          </a:p>
          <a:p>
            <a:r>
              <a:rPr lang="en-US" sz="2800" b="1" dirty="0">
                <a:solidFill>
                  <a:srgbClr val="6EF4D0"/>
                </a:solidFill>
              </a:rPr>
              <a:t>	</a:t>
            </a:r>
            <a:r>
              <a:rPr lang="en-US" sz="2000" b="1" dirty="0">
                <a:solidFill>
                  <a:srgbClr val="6EF4D0"/>
                </a:solidFill>
              </a:rPr>
              <a:t>- Security Researcher in STARLABS</a:t>
            </a:r>
          </a:p>
          <a:p>
            <a:r>
              <a:rPr lang="en-US" sz="2000" b="1" dirty="0">
                <a:solidFill>
                  <a:srgbClr val="6EF4D0"/>
                </a:solidFill>
              </a:rPr>
              <a:t>	- Mainly N days analysis </a:t>
            </a:r>
          </a:p>
          <a:p>
            <a:r>
              <a:rPr lang="en-US" sz="2800" b="1" dirty="0">
                <a:solidFill>
                  <a:srgbClr val="6EF4D0"/>
                </a:solidFill>
              </a:rPr>
              <a:t>Handles : </a:t>
            </a:r>
          </a:p>
          <a:p>
            <a:r>
              <a:rPr lang="en-US" sz="2800" b="1" dirty="0">
                <a:solidFill>
                  <a:srgbClr val="6EF4D0"/>
                </a:solidFill>
              </a:rPr>
              <a:t>	</a:t>
            </a:r>
            <a:r>
              <a:rPr lang="en-US" sz="2000" b="1" dirty="0">
                <a:solidFill>
                  <a:srgbClr val="6EF4D0"/>
                </a:solidFill>
              </a:rPr>
              <a:t>- cExplr, table</a:t>
            </a:r>
          </a:p>
          <a:p>
            <a:r>
              <a:rPr lang="en-US" sz="2800" b="1" dirty="0">
                <a:solidFill>
                  <a:srgbClr val="6EF4D0"/>
                </a:solidFill>
              </a:rPr>
              <a:t>Hobbies :</a:t>
            </a:r>
          </a:p>
          <a:p>
            <a:r>
              <a:rPr lang="en-US" sz="2800" b="1" dirty="0">
                <a:solidFill>
                  <a:srgbClr val="6EF4D0"/>
                </a:solidFill>
              </a:rPr>
              <a:t>	- </a:t>
            </a:r>
            <a:r>
              <a:rPr lang="en-US" sz="2000" b="1" dirty="0">
                <a:solidFill>
                  <a:srgbClr val="6EF4D0"/>
                </a:solidFill>
              </a:rPr>
              <a:t>Judo, BJJ, Origami </a:t>
            </a:r>
            <a:r>
              <a:rPr lang="en-US" sz="2000" b="1" dirty="0" err="1">
                <a:solidFill>
                  <a:srgbClr val="6EF4D0"/>
                </a:solidFill>
              </a:rPr>
              <a:t>Etc</a:t>
            </a:r>
            <a:endParaRPr lang="en-US" sz="2800" b="1" dirty="0">
              <a:solidFill>
                <a:srgbClr val="6EF4D0"/>
              </a:solidFill>
            </a:endParaRPr>
          </a:p>
        </p:txBody>
      </p:sp>
      <p:pic>
        <p:nvPicPr>
          <p:cNvPr id="10" name="Picture 9">
            <a:extLst>
              <a:ext uri="{FF2B5EF4-FFF2-40B4-BE49-F238E27FC236}">
                <a16:creationId xmlns:a16="http://schemas.microsoft.com/office/drawing/2014/main" id="{A65C6741-627D-49C2-8774-A2ED61050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183215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26DC844-1B85-44A4-AC06-6735AFACB870}"/>
              </a:ext>
            </a:extLst>
          </p:cNvPr>
          <p:cNvGrpSpPr/>
          <p:nvPr/>
        </p:nvGrpSpPr>
        <p:grpSpPr>
          <a:xfrm>
            <a:off x="-28922" y="-7196115"/>
            <a:ext cx="12192004" cy="6934188"/>
            <a:chOff x="-4" y="-43537"/>
            <a:chExt cx="12192004" cy="6934188"/>
          </a:xfrm>
        </p:grpSpPr>
        <p:cxnSp>
          <p:nvCxnSpPr>
            <p:cNvPr id="5" name="Straight Connector 4">
              <a:extLst>
                <a:ext uri="{FF2B5EF4-FFF2-40B4-BE49-F238E27FC236}">
                  <a16:creationId xmlns:a16="http://schemas.microsoft.com/office/drawing/2014/main" id="{FA007125-9350-4FE3-9E2B-39F1A6000F0E}"/>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1D0D12-CAA8-4AAB-9235-8D60335D5517}"/>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8C3F034-49DF-46CE-8CD1-23A7293BF0D4}"/>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DE48CF5-79E1-4EC6-8BC9-09AF19EE8C76}"/>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D6F1FCE3-C775-47DE-A395-1FA54D11F70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5B4826-C708-4768-BCD3-E179FFFACB60}"/>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4A5AB2-DFA0-4DF7-A355-DEC833A032DC}"/>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C15E84-DF1C-43E2-9FE1-2CAFBC91318A}"/>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A99D0F19-8357-4053-95C7-CCB901B94ED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84E190-58CB-4A7E-AC5E-71F644A8463D}"/>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2A3E36-769E-4242-99C0-8BC736FE6FE5}"/>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716E65-EE28-42C0-B7EA-52B7D9926C86}"/>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AEBDA11-F2BD-4EA1-AFB2-22F6F49F40AB}"/>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D7513633-B23D-4B5D-90B5-DD43EA14042B}"/>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87E1BC-F1AC-43F5-801E-C13254782CB9}"/>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6C1B88-57C0-4986-AA10-CEB4F6888E15}"/>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88D3E8-E499-48E5-818F-3D802C65925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46D9B67-6122-4A5E-8D79-CBDC08460324}"/>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B51AAD-F7BC-4797-811B-4A6F6EA9C9F4}"/>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B99249-DB50-4F9E-B92B-5B2B86CC462D}"/>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55CF71-6927-481D-AE3D-6BEA43FC196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F0F971-338E-4AF4-BB3A-995618131E7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E28B1B-8FF8-4805-934C-70F393C2120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35C950-CFC1-4997-B035-C7C73392453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2EB6BB-D072-476E-AB4E-1B94439BACA5}"/>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21C008-5DAB-407D-B884-BAA9897A58DA}"/>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4992F1-B1D7-40FC-ADC1-817C0227245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B9B84-E2ED-44F0-B6A4-6CCA7F8E1DF4}"/>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4BC798-4729-407B-80A7-7D6D1DFC6460}"/>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58AF5B-949A-4603-ACCA-A252FEA300F0}"/>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DAC7D0-3829-4C73-9B66-62D82F374E2F}"/>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5E04B-5B51-46AB-95DD-B09CE69F8745}"/>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0E28EE-7559-41E8-B8C5-CFD51039344E}"/>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E995CA-B023-4024-82F7-40BEC927C7E2}"/>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B79212-8319-4AB4-932B-809FB2BF0AAC}"/>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EC8623-97EF-4539-8233-D32FF3BE161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FF2876-6696-4136-8F9B-5D27DC0B523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5DEF87-8C25-49BC-9450-8AE07CCEC425}"/>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1FB096-7877-4BDC-BD31-5211D72989BC}"/>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40FC59-0434-47BB-AE22-E601FD24E3A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3C4D26-6CB8-460C-BEAE-F0669206297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999336-410F-4E78-AE3B-2F0F6FBB5475}"/>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ADD239-1A66-451B-81BB-4FF7D5B8B54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9FDB1-A11C-4537-A51B-93FEBDE69B08}"/>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AEE756-6EA3-4546-B6A1-5A6BB778B975}"/>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1A5746F8-3382-48A9-BDC1-9E6FA6CED4D0}"/>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53" name="Picture 52">
            <a:extLst>
              <a:ext uri="{FF2B5EF4-FFF2-40B4-BE49-F238E27FC236}">
                <a16:creationId xmlns:a16="http://schemas.microsoft.com/office/drawing/2014/main" id="{F1548B0D-B2A7-4567-9B61-F5E3FE6C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97" y="1741706"/>
            <a:ext cx="5230683" cy="3432635"/>
          </a:xfrm>
          <a:prstGeom prst="rect">
            <a:avLst/>
          </a:prstGeom>
        </p:spPr>
      </p:pic>
      <p:grpSp>
        <p:nvGrpSpPr>
          <p:cNvPr id="54" name="Group 53">
            <a:extLst>
              <a:ext uri="{FF2B5EF4-FFF2-40B4-BE49-F238E27FC236}">
                <a16:creationId xmlns:a16="http://schemas.microsoft.com/office/drawing/2014/main" id="{36A5D5F4-49D9-4DAE-9130-A4B629AB6A8E}"/>
              </a:ext>
            </a:extLst>
          </p:cNvPr>
          <p:cNvGrpSpPr/>
          <p:nvPr/>
        </p:nvGrpSpPr>
        <p:grpSpPr>
          <a:xfrm rot="16200000">
            <a:off x="1516748" y="5388766"/>
            <a:ext cx="464457" cy="1951491"/>
            <a:chOff x="1095832" y="5013889"/>
            <a:chExt cx="464457" cy="1951491"/>
          </a:xfrm>
        </p:grpSpPr>
        <p:sp>
          <p:nvSpPr>
            <p:cNvPr id="55" name="Rectangle 54">
              <a:extLst>
                <a:ext uri="{FF2B5EF4-FFF2-40B4-BE49-F238E27FC236}">
                  <a16:creationId xmlns:a16="http://schemas.microsoft.com/office/drawing/2014/main" id="{1F7DCBEB-DD83-4319-B514-E4F89D98905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E7FBE28-DA6F-4AD6-AABC-73508877FAB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716DB044-483D-4AF7-8143-89BC621E4D37}"/>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C8D9BBF-C0B2-4C35-A0A2-8ACD6700BC80}"/>
              </a:ext>
            </a:extLst>
          </p:cNvPr>
          <p:cNvSpPr txBox="1"/>
          <p:nvPr/>
        </p:nvSpPr>
        <p:spPr>
          <a:xfrm>
            <a:off x="4728011" y="5497946"/>
            <a:ext cx="2888349" cy="2308324"/>
          </a:xfrm>
          <a:prstGeom prst="rect">
            <a:avLst/>
          </a:prstGeom>
          <a:noFill/>
        </p:spPr>
        <p:txBody>
          <a:bodyPr wrap="square" rtlCol="0">
            <a:spAutoFit/>
          </a:bodyPr>
          <a:lstStyle/>
          <a:p>
            <a:pPr algn="ctr"/>
            <a:r>
              <a:rPr lang="en-US" b="1" dirty="0">
                <a:solidFill>
                  <a:srgbClr val="6EF4D0"/>
                </a:solidFill>
                <a:latin typeface="Poppins SemiBold" panose="00000700000000000000" pitchFamily="2" charset="0"/>
                <a:cs typeface="Poppins SemiBold" panose="00000700000000000000" pitchFamily="2" charset="0"/>
              </a:rPr>
              <a:t>What optimization would take place here? If (???){ …</a:t>
            </a: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p:txBody>
      </p:sp>
      <p:pic>
        <p:nvPicPr>
          <p:cNvPr id="60" name="Picture 59">
            <a:extLst>
              <a:ext uri="{FF2B5EF4-FFF2-40B4-BE49-F238E27FC236}">
                <a16:creationId xmlns:a16="http://schemas.microsoft.com/office/drawing/2014/main" id="{5B18666D-8F33-4568-A09F-4BFF9EAC3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865" y="1763483"/>
            <a:ext cx="4410459" cy="3418105"/>
          </a:xfrm>
          <a:prstGeom prst="rect">
            <a:avLst/>
          </a:prstGeom>
        </p:spPr>
      </p:pic>
      <p:cxnSp>
        <p:nvCxnSpPr>
          <p:cNvPr id="62" name="Straight Arrow Connector 61">
            <a:extLst>
              <a:ext uri="{FF2B5EF4-FFF2-40B4-BE49-F238E27FC236}">
                <a16:creationId xmlns:a16="http://schemas.microsoft.com/office/drawing/2014/main" id="{323AB17C-569B-4B41-B24A-EFDA6B8BB1F9}"/>
              </a:ext>
            </a:extLst>
          </p:cNvPr>
          <p:cNvCxnSpPr>
            <a:stCxn id="53" idx="3"/>
            <a:endCxn id="60" idx="1"/>
          </p:cNvCxnSpPr>
          <p:nvPr/>
        </p:nvCxnSpPr>
        <p:spPr>
          <a:xfrm>
            <a:off x="6067080" y="3458024"/>
            <a:ext cx="919785" cy="14512"/>
          </a:xfrm>
          <a:prstGeom prst="straightConnector1">
            <a:avLst/>
          </a:prstGeom>
          <a:ln w="47625">
            <a:solidFill>
              <a:srgbClr val="686EA6"/>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3E545324-B4E0-426F-AD80-EB9E05E99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303167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F1E729-0635-4E21-B907-CFCEA74AE94A}"/>
              </a:ext>
            </a:extLst>
          </p:cNvPr>
          <p:cNvGrpSpPr/>
          <p:nvPr/>
        </p:nvGrpSpPr>
        <p:grpSpPr>
          <a:xfrm>
            <a:off x="-45366" y="-7103399"/>
            <a:ext cx="12192004" cy="6934188"/>
            <a:chOff x="-4" y="-43537"/>
            <a:chExt cx="12192004" cy="6934188"/>
          </a:xfrm>
        </p:grpSpPr>
        <p:cxnSp>
          <p:nvCxnSpPr>
            <p:cNvPr id="8" name="Straight Connector 7">
              <a:extLst>
                <a:ext uri="{FF2B5EF4-FFF2-40B4-BE49-F238E27FC236}">
                  <a16:creationId xmlns:a16="http://schemas.microsoft.com/office/drawing/2014/main" id="{C8B4A40D-1530-4B44-92AA-393B2D6EFB04}"/>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217A49-4757-4A6B-B7EF-1157E79981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A4CD-AA93-4B40-B63E-435362D3F306}"/>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368DB12-645B-4763-9391-35B34FE6B2A5}"/>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C10C536B-0136-44A3-B4DB-C93905939609}"/>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C7A6F1-6C5F-4C2B-B747-06D447A5DF96}"/>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5BC367-C584-4400-9F01-BFCCAFC9A2CE}"/>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ABFFAB7-5601-4085-86BC-14615AFE6702}"/>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84C987D3-5354-4AD5-9B0E-34638AF0419F}"/>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B5CA57-6B44-4955-90C6-14D8B1A64398}"/>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D18E1-E411-4352-89ED-A35FAA3167B3}"/>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540AE5-4DA1-4BB5-8343-698D707F600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1860344-6BE9-43F5-AC16-9F465BE2871D}"/>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6703081B-A966-4B99-B2FE-2BB15F838E36}"/>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05A124-833A-4DAA-A43D-A13993867FED}"/>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70819C-DF95-4141-BF93-3488E866C4D0}"/>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2D57ED-0663-4C70-99B0-7F93F205F773}"/>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7E91FCB9-A388-4666-96FA-BCB2C9FBB7D5}"/>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555B0E-C1A7-4C0F-A09D-2F755CD492BB}"/>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0D095-A31F-46FD-94F2-6EC18DE6700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148AA7-7303-4D4A-A720-B05A4BD7464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215ECE-CD92-432A-980A-76C7AB2653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09ECC3-7437-455A-922B-6CA04E9A64DB}"/>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486BB-942C-492B-84F7-13879DFB4D9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DA9492-D4A8-42DF-AAD7-22CD8EBB7DDA}"/>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5B2622-ADAE-4081-841B-B0EAB6C7516C}"/>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E57562-B796-4AB4-836C-8D210F9A933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FE05E9-8A32-459B-855B-4DEADB533801}"/>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00E445-DA81-4E50-BC22-5BC57834E658}"/>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A48E7F-ACA5-43D7-8D56-ADE03973FAEB}"/>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94FAA-07B0-4AE5-B082-4522E7BBB868}"/>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DE0B1E-8A27-4AEC-B855-23DAD7B9510A}"/>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8747CB-8AF8-43E5-BB7A-3F67C58BA5F2}"/>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5F198B-DEE0-4AB5-B9CC-88A44FE31FC6}"/>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432B80-3092-47E1-93F4-93F7EDFB5914}"/>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60276C-C330-41E2-9390-461AF4F57A7B}"/>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DD8916-8006-43C6-A633-5AAD18CD977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15979A-F2C0-477F-B206-2F10A555AE9E}"/>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F93A87-2EE8-4116-8711-8D4CB182E802}"/>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18ACEF-4CC3-4FAF-9A68-DE1120271E1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E80681-6519-4CBB-8F0E-242568E36A3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F4CB72-E1BA-4301-BC61-C336F002E57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522426-95CF-43FF-85EB-9AA4DBBEFD1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6F1A8D-E153-4130-BACB-75A741EA4B3C}"/>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E34FEA-D945-4505-8984-7ED7879AEAD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613B793D-BE4D-4060-B476-C6D79798E801}"/>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6" name="Picture 5">
            <a:extLst>
              <a:ext uri="{FF2B5EF4-FFF2-40B4-BE49-F238E27FC236}">
                <a16:creationId xmlns:a16="http://schemas.microsoft.com/office/drawing/2014/main" id="{ABE73E5A-F676-42A7-93F9-FE44CE277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78" y="1680878"/>
            <a:ext cx="7424026" cy="3811188"/>
          </a:xfrm>
          <a:prstGeom prst="rect">
            <a:avLst/>
          </a:prstGeom>
        </p:spPr>
      </p:pic>
      <p:grpSp>
        <p:nvGrpSpPr>
          <p:cNvPr id="53" name="Group 52">
            <a:extLst>
              <a:ext uri="{FF2B5EF4-FFF2-40B4-BE49-F238E27FC236}">
                <a16:creationId xmlns:a16="http://schemas.microsoft.com/office/drawing/2014/main" id="{3C17C943-FAB4-4844-934E-3832020147B1}"/>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793CC3D1-2EAD-49AA-9A2D-25E0E7B96559}"/>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2321223-BF8C-4612-81FB-778A6C308053}"/>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02F86D2-0402-4E54-9463-FAEA205384F5}"/>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69880761-B5E6-4557-926F-816FFA11B09F}"/>
              </a:ext>
            </a:extLst>
          </p:cNvPr>
          <p:cNvSpPr/>
          <p:nvPr/>
        </p:nvSpPr>
        <p:spPr>
          <a:xfrm>
            <a:off x="9315148" y="2765350"/>
            <a:ext cx="1667541" cy="722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 &amp; </a:t>
            </a:r>
            <a:r>
              <a:rPr lang="en-US" b="1" u="sng" dirty="0"/>
              <a:t>0</a:t>
            </a:r>
          </a:p>
        </p:txBody>
      </p:sp>
      <p:cxnSp>
        <p:nvCxnSpPr>
          <p:cNvPr id="59" name="Straight Arrow Connector 58">
            <a:extLst>
              <a:ext uri="{FF2B5EF4-FFF2-40B4-BE49-F238E27FC236}">
                <a16:creationId xmlns:a16="http://schemas.microsoft.com/office/drawing/2014/main" id="{DE7F2821-11E4-4FBB-B952-7D5AD152065F}"/>
              </a:ext>
            </a:extLst>
          </p:cNvPr>
          <p:cNvCxnSpPr>
            <a:cxnSpLocks/>
            <a:endCxn id="57" idx="0"/>
          </p:cNvCxnSpPr>
          <p:nvPr/>
        </p:nvCxnSpPr>
        <p:spPr>
          <a:xfrm>
            <a:off x="10148918" y="1785430"/>
            <a:ext cx="1" cy="9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A2811BC-E364-4676-9B16-9463028F81A0}"/>
              </a:ext>
            </a:extLst>
          </p:cNvPr>
          <p:cNvCxnSpPr>
            <a:cxnSpLocks/>
          </p:cNvCxnSpPr>
          <p:nvPr/>
        </p:nvCxnSpPr>
        <p:spPr>
          <a:xfrm>
            <a:off x="10167884" y="3485006"/>
            <a:ext cx="1" cy="9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0D36AD0-E1A0-47D4-A841-2AB47729A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32788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F1E729-0635-4E21-B907-CFCEA74AE94A}"/>
              </a:ext>
            </a:extLst>
          </p:cNvPr>
          <p:cNvGrpSpPr/>
          <p:nvPr/>
        </p:nvGrpSpPr>
        <p:grpSpPr>
          <a:xfrm>
            <a:off x="-45366" y="-12830423"/>
            <a:ext cx="12192004" cy="12510899"/>
            <a:chOff x="-4" y="-5620248"/>
            <a:chExt cx="12192004" cy="12510899"/>
          </a:xfrm>
        </p:grpSpPr>
        <p:cxnSp>
          <p:nvCxnSpPr>
            <p:cNvPr id="8" name="Straight Connector 7">
              <a:extLst>
                <a:ext uri="{FF2B5EF4-FFF2-40B4-BE49-F238E27FC236}">
                  <a16:creationId xmlns:a16="http://schemas.microsoft.com/office/drawing/2014/main" id="{C8B4A40D-1530-4B44-92AA-393B2D6EFB04}"/>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217A49-4757-4A6B-B7EF-1157E79981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A4CD-AA93-4B40-B63E-435362D3F306}"/>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368DB12-645B-4763-9391-35B34FE6B2A5}"/>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C10C536B-0136-44A3-B4DB-C93905939609}"/>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C7A6F1-6C5F-4C2B-B747-06D447A5DF96}"/>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5BC367-C584-4400-9F01-BFCCAFC9A2CE}"/>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ABFFAB7-5601-4085-86BC-14615AFE6702}"/>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84C987D3-5354-4AD5-9B0E-34638AF0419F}"/>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B5CA57-6B44-4955-90C6-14D8B1A64398}"/>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D18E1-E411-4352-89ED-A35FAA3167B3}"/>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540AE5-4DA1-4BB5-8343-698D707F600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1860344-6BE9-43F5-AC16-9F465BE2871D}"/>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6703081B-A966-4B99-B2FE-2BB15F838E36}"/>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05A124-833A-4DAA-A43D-A13993867FED}"/>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70819C-DF95-4141-BF93-3488E866C4D0}"/>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2D57ED-0663-4C70-99B0-7F93F205F773}"/>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7E91FCB9-A388-4666-96FA-BCB2C9FBB7D5}"/>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555B0E-C1A7-4C0F-A09D-2F755CD492BB}"/>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0D095-A31F-46FD-94F2-6EC18DE6700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148AA7-7303-4D4A-A720-B05A4BD7464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215ECE-CD92-432A-980A-76C7AB2653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09ECC3-7437-455A-922B-6CA04E9A64DB}"/>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486BB-942C-492B-84F7-13879DFB4D9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DA9492-D4A8-42DF-AAD7-22CD8EBB7DDA}"/>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5B2622-ADAE-4081-841B-B0EAB6C7516C}"/>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E57562-B796-4AB4-836C-8D210F9A933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FE05E9-8A32-459B-855B-4DEADB533801}"/>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00E445-DA81-4E50-BC22-5BC57834E658}"/>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A48E7F-ACA5-43D7-8D56-ADE03973FAEB}"/>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94FAA-07B0-4AE5-B082-4522E7BBB868}"/>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DE0B1E-8A27-4AEC-B855-23DAD7B9510A}"/>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8747CB-8AF8-43E5-BB7A-3F67C58BA5F2}"/>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5F198B-DEE0-4AB5-B9CC-88A44FE31FC6}"/>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432B80-3092-47E1-93F4-93F7EDFB5914}"/>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60276C-C330-41E2-9390-461AF4F57A7B}"/>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DD8916-8006-43C6-A633-5AAD18CD977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15979A-F2C0-477F-B206-2F10A555AE9E}"/>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F93A87-2EE8-4116-8711-8D4CB182E802}"/>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18ACEF-4CC3-4FAF-9A68-DE1120271E1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E80681-6519-4CBB-8F0E-242568E36A3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F4CB72-E1BA-4301-BC61-C336F002E57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522426-95CF-43FF-85EB-9AA4DBBEFD1B}"/>
                </a:ext>
              </a:extLst>
            </p:cNvPr>
            <p:cNvCxnSpPr/>
            <p:nvPr/>
          </p:nvCxnSpPr>
          <p:spPr>
            <a:xfrm>
              <a:off x="10538176" y="-5620248"/>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6F1A8D-E153-4130-BACB-75A741EA4B3C}"/>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E34FEA-D945-4505-8984-7ED7879AEAD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613B793D-BE4D-4060-B476-C6D79798E801}"/>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6" name="Picture 5">
            <a:extLst>
              <a:ext uri="{FF2B5EF4-FFF2-40B4-BE49-F238E27FC236}">
                <a16:creationId xmlns:a16="http://schemas.microsoft.com/office/drawing/2014/main" id="{ABE73E5A-F676-42A7-93F9-FE44CE277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78" y="1680878"/>
            <a:ext cx="7424026" cy="3811188"/>
          </a:xfrm>
          <a:prstGeom prst="rect">
            <a:avLst/>
          </a:prstGeom>
        </p:spPr>
      </p:pic>
      <p:grpSp>
        <p:nvGrpSpPr>
          <p:cNvPr id="53" name="Group 52">
            <a:extLst>
              <a:ext uri="{FF2B5EF4-FFF2-40B4-BE49-F238E27FC236}">
                <a16:creationId xmlns:a16="http://schemas.microsoft.com/office/drawing/2014/main" id="{3C17C943-FAB4-4844-934E-3832020147B1}"/>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793CC3D1-2EAD-49AA-9A2D-25E0E7B96559}"/>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2321223-BF8C-4612-81FB-778A6C308053}"/>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02F86D2-0402-4E54-9463-FAEA205384F5}"/>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C7C6F9D8-3F54-42B9-B232-73A730A3D4F0}"/>
              </a:ext>
            </a:extLst>
          </p:cNvPr>
          <p:cNvSpPr/>
          <p:nvPr/>
        </p:nvSpPr>
        <p:spPr>
          <a:xfrm>
            <a:off x="9315148" y="2765350"/>
            <a:ext cx="1667541" cy="722489"/>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140300"/>
                </a:solidFill>
              </a:rPr>
              <a:t>0</a:t>
            </a:r>
          </a:p>
        </p:txBody>
      </p:sp>
      <p:cxnSp>
        <p:nvCxnSpPr>
          <p:cNvPr id="60" name="Straight Arrow Connector 59">
            <a:extLst>
              <a:ext uri="{FF2B5EF4-FFF2-40B4-BE49-F238E27FC236}">
                <a16:creationId xmlns:a16="http://schemas.microsoft.com/office/drawing/2014/main" id="{148C19AD-ECCE-4233-98A1-1242A5FEF4F7}"/>
              </a:ext>
            </a:extLst>
          </p:cNvPr>
          <p:cNvCxnSpPr>
            <a:cxnSpLocks/>
            <a:endCxn id="58" idx="0"/>
          </p:cNvCxnSpPr>
          <p:nvPr/>
        </p:nvCxnSpPr>
        <p:spPr>
          <a:xfrm>
            <a:off x="10148918" y="1785430"/>
            <a:ext cx="1" cy="9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321342C-8216-4E8D-A31D-A7DB168B7499}"/>
              </a:ext>
            </a:extLst>
          </p:cNvPr>
          <p:cNvCxnSpPr>
            <a:cxnSpLocks/>
          </p:cNvCxnSpPr>
          <p:nvPr/>
        </p:nvCxnSpPr>
        <p:spPr>
          <a:xfrm>
            <a:off x="10167884" y="3485006"/>
            <a:ext cx="1" cy="9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64DD4B23-1270-4256-9E47-81779D776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281678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26DC844-1B85-44A4-AC06-6735AFACB870}"/>
              </a:ext>
            </a:extLst>
          </p:cNvPr>
          <p:cNvGrpSpPr/>
          <p:nvPr/>
        </p:nvGrpSpPr>
        <p:grpSpPr>
          <a:xfrm>
            <a:off x="0" y="-7046246"/>
            <a:ext cx="12192004" cy="6934188"/>
            <a:chOff x="-4" y="-43537"/>
            <a:chExt cx="12192004" cy="6934188"/>
          </a:xfrm>
        </p:grpSpPr>
        <p:cxnSp>
          <p:nvCxnSpPr>
            <p:cNvPr id="5" name="Straight Connector 4">
              <a:extLst>
                <a:ext uri="{FF2B5EF4-FFF2-40B4-BE49-F238E27FC236}">
                  <a16:creationId xmlns:a16="http://schemas.microsoft.com/office/drawing/2014/main" id="{FA007125-9350-4FE3-9E2B-39F1A6000F0E}"/>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1D0D12-CAA8-4AAB-9235-8D60335D5517}"/>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8C3F034-49DF-46CE-8CD1-23A7293BF0D4}"/>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DE48CF5-79E1-4EC6-8BC9-09AF19EE8C76}"/>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D6F1FCE3-C775-47DE-A395-1FA54D11F70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5B4826-C708-4768-BCD3-E179FFFACB60}"/>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4A5AB2-DFA0-4DF7-A355-DEC833A032DC}"/>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C15E84-DF1C-43E2-9FE1-2CAFBC91318A}"/>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A99D0F19-8357-4053-95C7-CCB901B94ED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84E190-58CB-4A7E-AC5E-71F644A8463D}"/>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2A3E36-769E-4242-99C0-8BC736FE6FE5}"/>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716E65-EE28-42C0-B7EA-52B7D9926C86}"/>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AEBDA11-F2BD-4EA1-AFB2-22F6F49F40AB}"/>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D7513633-B23D-4B5D-90B5-DD43EA14042B}"/>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87E1BC-F1AC-43F5-801E-C13254782CB9}"/>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6C1B88-57C0-4986-AA10-CEB4F6888E15}"/>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88D3E8-E499-48E5-818F-3D802C65925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46D9B67-6122-4A5E-8D79-CBDC08460324}"/>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B51AAD-F7BC-4797-811B-4A6F6EA9C9F4}"/>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B99249-DB50-4F9E-B92B-5B2B86CC462D}"/>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55CF71-6927-481D-AE3D-6BEA43FC196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F0F971-338E-4AF4-BB3A-995618131E7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E28B1B-8FF8-4805-934C-70F393C2120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35C950-CFC1-4997-B035-C7C73392453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2EB6BB-D072-476E-AB4E-1B94439BACA5}"/>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21C008-5DAB-407D-B884-BAA9897A58DA}"/>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4992F1-B1D7-40FC-ADC1-817C0227245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B9B84-E2ED-44F0-B6A4-6CCA7F8E1DF4}"/>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4BC798-4729-407B-80A7-7D6D1DFC6460}"/>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58AF5B-949A-4603-ACCA-A252FEA300F0}"/>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DAC7D0-3829-4C73-9B66-62D82F374E2F}"/>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5E04B-5B51-46AB-95DD-B09CE69F8745}"/>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0E28EE-7559-41E8-B8C5-CFD51039344E}"/>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E995CA-B023-4024-82F7-40BEC927C7E2}"/>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B79212-8319-4AB4-932B-809FB2BF0AAC}"/>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EC8623-97EF-4539-8233-D32FF3BE161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FF2876-6696-4136-8F9B-5D27DC0B523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5DEF87-8C25-49BC-9450-8AE07CCEC425}"/>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1FB096-7877-4BDC-BD31-5211D72989BC}"/>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40FC59-0434-47BB-AE22-E601FD24E3A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3C4D26-6CB8-460C-BEAE-F0669206297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999336-410F-4E78-AE3B-2F0F6FBB5475}"/>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ADD239-1A66-451B-81BB-4FF7D5B8B54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9FDB1-A11C-4537-A51B-93FEBDE69B08}"/>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AEE756-6EA3-4546-B6A1-5A6BB778B975}"/>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1A5746F8-3382-48A9-BDC1-9E6FA6CED4D0}"/>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4" name="Group 53">
            <a:extLst>
              <a:ext uri="{FF2B5EF4-FFF2-40B4-BE49-F238E27FC236}">
                <a16:creationId xmlns:a16="http://schemas.microsoft.com/office/drawing/2014/main" id="{36A5D5F4-49D9-4DAE-9130-A4B629AB6A8E}"/>
              </a:ext>
            </a:extLst>
          </p:cNvPr>
          <p:cNvGrpSpPr/>
          <p:nvPr/>
        </p:nvGrpSpPr>
        <p:grpSpPr>
          <a:xfrm rot="16200000">
            <a:off x="1516748" y="5388766"/>
            <a:ext cx="464457" cy="1951491"/>
            <a:chOff x="1095832" y="5013889"/>
            <a:chExt cx="464457" cy="1951491"/>
          </a:xfrm>
        </p:grpSpPr>
        <p:sp>
          <p:nvSpPr>
            <p:cNvPr id="55" name="Rectangle 54">
              <a:extLst>
                <a:ext uri="{FF2B5EF4-FFF2-40B4-BE49-F238E27FC236}">
                  <a16:creationId xmlns:a16="http://schemas.microsoft.com/office/drawing/2014/main" id="{1F7DCBEB-DD83-4319-B514-E4F89D98905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E7FBE28-DA6F-4AD6-AABC-73508877FAB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716DB044-483D-4AF7-8143-89BC621E4D37}"/>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C8D9BBF-C0B2-4C35-A0A2-8ACD6700BC80}"/>
              </a:ext>
            </a:extLst>
          </p:cNvPr>
          <p:cNvSpPr txBox="1"/>
          <p:nvPr/>
        </p:nvSpPr>
        <p:spPr>
          <a:xfrm>
            <a:off x="4728011" y="5497946"/>
            <a:ext cx="2888349" cy="2308324"/>
          </a:xfrm>
          <a:prstGeom prst="rect">
            <a:avLst/>
          </a:prstGeom>
          <a:noFill/>
        </p:spPr>
        <p:txBody>
          <a:bodyPr wrap="square" rtlCol="0">
            <a:spAutoFit/>
          </a:bodyPr>
          <a:lstStyle/>
          <a:p>
            <a:pPr algn="ctr"/>
            <a:r>
              <a:rPr lang="en-US" b="1" dirty="0">
                <a:solidFill>
                  <a:srgbClr val="6EF4D0"/>
                </a:solidFill>
                <a:latin typeface="Poppins SemiBold" panose="00000700000000000000" pitchFamily="2" charset="0"/>
                <a:cs typeface="Poppins SemiBold" panose="00000700000000000000" pitchFamily="2" charset="0"/>
              </a:rPr>
              <a:t>What optimization would take place here?</a:t>
            </a:r>
          </a:p>
          <a:p>
            <a:pPr algn="ctr"/>
            <a:r>
              <a:rPr lang="en-US" b="1" dirty="0">
                <a:solidFill>
                  <a:srgbClr val="6EF4D0"/>
                </a:solidFill>
                <a:latin typeface="Poppins SemiBold" panose="00000700000000000000" pitchFamily="2" charset="0"/>
                <a:cs typeface="Poppins SemiBold" panose="00000700000000000000" pitchFamily="2" charset="0"/>
              </a:rPr>
              <a:t>If (???) {…</a:t>
            </a: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p:txBody>
      </p:sp>
      <p:pic>
        <p:nvPicPr>
          <p:cNvPr id="61" name="Picture 60">
            <a:extLst>
              <a:ext uri="{FF2B5EF4-FFF2-40B4-BE49-F238E27FC236}">
                <a16:creationId xmlns:a16="http://schemas.microsoft.com/office/drawing/2014/main" id="{485B7ABC-0746-4CDB-898A-88A9091C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32" y="1714492"/>
            <a:ext cx="5215160" cy="3555265"/>
          </a:xfrm>
          <a:prstGeom prst="rect">
            <a:avLst/>
          </a:prstGeom>
        </p:spPr>
      </p:pic>
      <p:pic>
        <p:nvPicPr>
          <p:cNvPr id="59" name="Picture 58">
            <a:extLst>
              <a:ext uri="{FF2B5EF4-FFF2-40B4-BE49-F238E27FC236}">
                <a16:creationId xmlns:a16="http://schemas.microsoft.com/office/drawing/2014/main" id="{D92EFA88-04C0-40A2-A625-90A39FEA4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824990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26DC844-1B85-44A4-AC06-6735AFACB870}"/>
              </a:ext>
            </a:extLst>
          </p:cNvPr>
          <p:cNvGrpSpPr/>
          <p:nvPr/>
        </p:nvGrpSpPr>
        <p:grpSpPr>
          <a:xfrm>
            <a:off x="0" y="-7046246"/>
            <a:ext cx="12192004" cy="6934188"/>
            <a:chOff x="-4" y="-43537"/>
            <a:chExt cx="12192004" cy="6934188"/>
          </a:xfrm>
        </p:grpSpPr>
        <p:cxnSp>
          <p:nvCxnSpPr>
            <p:cNvPr id="5" name="Straight Connector 4">
              <a:extLst>
                <a:ext uri="{FF2B5EF4-FFF2-40B4-BE49-F238E27FC236}">
                  <a16:creationId xmlns:a16="http://schemas.microsoft.com/office/drawing/2014/main" id="{FA007125-9350-4FE3-9E2B-39F1A6000F0E}"/>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1D0D12-CAA8-4AAB-9235-8D60335D5517}"/>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8C3F034-49DF-46CE-8CD1-23A7293BF0D4}"/>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DE48CF5-79E1-4EC6-8BC9-09AF19EE8C76}"/>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D6F1FCE3-C775-47DE-A395-1FA54D11F70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5B4826-C708-4768-BCD3-E179FFFACB60}"/>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4A5AB2-DFA0-4DF7-A355-DEC833A032DC}"/>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C15E84-DF1C-43E2-9FE1-2CAFBC91318A}"/>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A99D0F19-8357-4053-95C7-CCB901B94ED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84E190-58CB-4A7E-AC5E-71F644A8463D}"/>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2A3E36-769E-4242-99C0-8BC736FE6FE5}"/>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716E65-EE28-42C0-B7EA-52B7D9926C86}"/>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AEBDA11-F2BD-4EA1-AFB2-22F6F49F40AB}"/>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D7513633-B23D-4B5D-90B5-DD43EA14042B}"/>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87E1BC-F1AC-43F5-801E-C13254782CB9}"/>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6C1B88-57C0-4986-AA10-CEB4F6888E15}"/>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88D3E8-E499-48E5-818F-3D802C65925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46D9B67-6122-4A5E-8D79-CBDC08460324}"/>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B51AAD-F7BC-4797-811B-4A6F6EA9C9F4}"/>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B99249-DB50-4F9E-B92B-5B2B86CC462D}"/>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55CF71-6927-481D-AE3D-6BEA43FC196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F0F971-338E-4AF4-BB3A-995618131E7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E28B1B-8FF8-4805-934C-70F393C2120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35C950-CFC1-4997-B035-C7C73392453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2EB6BB-D072-476E-AB4E-1B94439BACA5}"/>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21C008-5DAB-407D-B884-BAA9897A58DA}"/>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4992F1-B1D7-40FC-ADC1-817C0227245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B9B84-E2ED-44F0-B6A4-6CCA7F8E1DF4}"/>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4BC798-4729-407B-80A7-7D6D1DFC6460}"/>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58AF5B-949A-4603-ACCA-A252FEA300F0}"/>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DAC7D0-3829-4C73-9B66-62D82F374E2F}"/>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5E04B-5B51-46AB-95DD-B09CE69F8745}"/>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0E28EE-7559-41E8-B8C5-CFD51039344E}"/>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E995CA-B023-4024-82F7-40BEC927C7E2}"/>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B79212-8319-4AB4-932B-809FB2BF0AAC}"/>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EC8623-97EF-4539-8233-D32FF3BE161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FF2876-6696-4136-8F9B-5D27DC0B523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5DEF87-8C25-49BC-9450-8AE07CCEC425}"/>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1FB096-7877-4BDC-BD31-5211D72989BC}"/>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40FC59-0434-47BB-AE22-E601FD24E3A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3C4D26-6CB8-460C-BEAE-F0669206297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999336-410F-4E78-AE3B-2F0F6FBB5475}"/>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ADD239-1A66-451B-81BB-4FF7D5B8B54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9FDB1-A11C-4537-A51B-93FEBDE69B08}"/>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AEE756-6EA3-4546-B6A1-5A6BB778B975}"/>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1A5746F8-3382-48A9-BDC1-9E6FA6CED4D0}"/>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4" name="Group 53">
            <a:extLst>
              <a:ext uri="{FF2B5EF4-FFF2-40B4-BE49-F238E27FC236}">
                <a16:creationId xmlns:a16="http://schemas.microsoft.com/office/drawing/2014/main" id="{36A5D5F4-49D9-4DAE-9130-A4B629AB6A8E}"/>
              </a:ext>
            </a:extLst>
          </p:cNvPr>
          <p:cNvGrpSpPr/>
          <p:nvPr/>
        </p:nvGrpSpPr>
        <p:grpSpPr>
          <a:xfrm rot="16200000">
            <a:off x="1516748" y="5388766"/>
            <a:ext cx="464457" cy="1951491"/>
            <a:chOff x="1095832" y="5013889"/>
            <a:chExt cx="464457" cy="1951491"/>
          </a:xfrm>
        </p:grpSpPr>
        <p:sp>
          <p:nvSpPr>
            <p:cNvPr id="55" name="Rectangle 54">
              <a:extLst>
                <a:ext uri="{FF2B5EF4-FFF2-40B4-BE49-F238E27FC236}">
                  <a16:creationId xmlns:a16="http://schemas.microsoft.com/office/drawing/2014/main" id="{1F7DCBEB-DD83-4319-B514-E4F89D98905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E7FBE28-DA6F-4AD6-AABC-73508877FAB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716DB044-483D-4AF7-8143-89BC621E4D37}"/>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C8D9BBF-C0B2-4C35-A0A2-8ACD6700BC80}"/>
              </a:ext>
            </a:extLst>
          </p:cNvPr>
          <p:cNvSpPr txBox="1"/>
          <p:nvPr/>
        </p:nvSpPr>
        <p:spPr>
          <a:xfrm>
            <a:off x="4728011" y="5497946"/>
            <a:ext cx="2888349" cy="2308324"/>
          </a:xfrm>
          <a:prstGeom prst="rect">
            <a:avLst/>
          </a:prstGeom>
          <a:noFill/>
        </p:spPr>
        <p:txBody>
          <a:bodyPr wrap="square" rtlCol="0">
            <a:spAutoFit/>
          </a:bodyPr>
          <a:lstStyle/>
          <a:p>
            <a:pPr algn="ctr"/>
            <a:r>
              <a:rPr lang="en-US" b="1" dirty="0">
                <a:solidFill>
                  <a:srgbClr val="6EF4D0"/>
                </a:solidFill>
                <a:latin typeface="Poppins SemiBold" panose="00000700000000000000" pitchFamily="2" charset="0"/>
                <a:cs typeface="Poppins SemiBold" panose="00000700000000000000" pitchFamily="2" charset="0"/>
              </a:rPr>
              <a:t>What optimization would take place here?</a:t>
            </a:r>
          </a:p>
          <a:p>
            <a:pPr algn="ctr"/>
            <a:r>
              <a:rPr lang="en-US" b="1" dirty="0">
                <a:solidFill>
                  <a:srgbClr val="6EF4D0"/>
                </a:solidFill>
                <a:latin typeface="Poppins SemiBold" panose="00000700000000000000" pitchFamily="2" charset="0"/>
                <a:cs typeface="Poppins SemiBold" panose="00000700000000000000" pitchFamily="2" charset="0"/>
              </a:rPr>
              <a:t>If (???) {…</a:t>
            </a: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a:p>
            <a:pPr algn="ctr"/>
            <a:endParaRPr lang="en-US" dirty="0">
              <a:solidFill>
                <a:srgbClr val="6EF4D0"/>
              </a:solidFill>
              <a:latin typeface="Poppins SemiBold" panose="00000700000000000000" pitchFamily="2" charset="0"/>
              <a:cs typeface="Poppins SemiBold" panose="00000700000000000000" pitchFamily="2" charset="0"/>
            </a:endParaRPr>
          </a:p>
        </p:txBody>
      </p:sp>
      <p:cxnSp>
        <p:nvCxnSpPr>
          <p:cNvPr id="62" name="Straight Arrow Connector 61">
            <a:extLst>
              <a:ext uri="{FF2B5EF4-FFF2-40B4-BE49-F238E27FC236}">
                <a16:creationId xmlns:a16="http://schemas.microsoft.com/office/drawing/2014/main" id="{323AB17C-569B-4B41-B24A-EFDA6B8BB1F9}"/>
              </a:ext>
            </a:extLst>
          </p:cNvPr>
          <p:cNvCxnSpPr>
            <a:cxnSpLocks/>
          </p:cNvCxnSpPr>
          <p:nvPr/>
        </p:nvCxnSpPr>
        <p:spPr>
          <a:xfrm>
            <a:off x="6067080" y="3458024"/>
            <a:ext cx="919785" cy="14512"/>
          </a:xfrm>
          <a:prstGeom prst="straightConnector1">
            <a:avLst/>
          </a:prstGeom>
          <a:ln w="47625">
            <a:solidFill>
              <a:srgbClr val="686EA6"/>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485B7ABC-0746-4CDB-898A-88A9091C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32" y="1714492"/>
            <a:ext cx="5215160" cy="3555265"/>
          </a:xfrm>
          <a:prstGeom prst="rect">
            <a:avLst/>
          </a:prstGeom>
        </p:spPr>
      </p:pic>
      <p:pic>
        <p:nvPicPr>
          <p:cNvPr id="64" name="Picture 63">
            <a:extLst>
              <a:ext uri="{FF2B5EF4-FFF2-40B4-BE49-F238E27FC236}">
                <a16:creationId xmlns:a16="http://schemas.microsoft.com/office/drawing/2014/main" id="{473B331B-BE86-43C1-943E-4B6F6EB15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753" y="2059251"/>
            <a:ext cx="4426250" cy="2942922"/>
          </a:xfrm>
          <a:prstGeom prst="rect">
            <a:avLst/>
          </a:prstGeom>
        </p:spPr>
      </p:pic>
      <p:pic>
        <p:nvPicPr>
          <p:cNvPr id="59" name="Picture 58">
            <a:extLst>
              <a:ext uri="{FF2B5EF4-FFF2-40B4-BE49-F238E27FC236}">
                <a16:creationId xmlns:a16="http://schemas.microsoft.com/office/drawing/2014/main" id="{2D11100C-3945-43D6-B715-86C22509E4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997471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F1E729-0635-4E21-B907-CFCEA74AE94A}"/>
              </a:ext>
            </a:extLst>
          </p:cNvPr>
          <p:cNvGrpSpPr/>
          <p:nvPr/>
        </p:nvGrpSpPr>
        <p:grpSpPr>
          <a:xfrm>
            <a:off x="-45366" y="-7116022"/>
            <a:ext cx="12192004" cy="6934188"/>
            <a:chOff x="-4" y="-43537"/>
            <a:chExt cx="12192004" cy="6934188"/>
          </a:xfrm>
        </p:grpSpPr>
        <p:cxnSp>
          <p:nvCxnSpPr>
            <p:cNvPr id="8" name="Straight Connector 7">
              <a:extLst>
                <a:ext uri="{FF2B5EF4-FFF2-40B4-BE49-F238E27FC236}">
                  <a16:creationId xmlns:a16="http://schemas.microsoft.com/office/drawing/2014/main" id="{C8B4A40D-1530-4B44-92AA-393B2D6EFB04}"/>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217A49-4757-4A6B-B7EF-1157E79981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A4CD-AA93-4B40-B63E-435362D3F306}"/>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368DB12-645B-4763-9391-35B34FE6B2A5}"/>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C10C536B-0136-44A3-B4DB-C93905939609}"/>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C7A6F1-6C5F-4C2B-B747-06D447A5DF96}"/>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5BC367-C584-4400-9F01-BFCCAFC9A2CE}"/>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ABFFAB7-5601-4085-86BC-14615AFE6702}"/>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84C987D3-5354-4AD5-9B0E-34638AF0419F}"/>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B5CA57-6B44-4955-90C6-14D8B1A64398}"/>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D18E1-E411-4352-89ED-A35FAA3167B3}"/>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540AE5-4DA1-4BB5-8343-698D707F600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1860344-6BE9-43F5-AC16-9F465BE2871D}"/>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6703081B-A966-4B99-B2FE-2BB15F838E36}"/>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05A124-833A-4DAA-A43D-A13993867FED}"/>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70819C-DF95-4141-BF93-3488E866C4D0}"/>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2D57ED-0663-4C70-99B0-7F93F205F773}"/>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7E91FCB9-A388-4666-96FA-BCB2C9FBB7D5}"/>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555B0E-C1A7-4C0F-A09D-2F755CD492BB}"/>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0D095-A31F-46FD-94F2-6EC18DE6700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148AA7-7303-4D4A-A720-B05A4BD7464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215ECE-CD92-432A-980A-76C7AB2653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09ECC3-7437-455A-922B-6CA04E9A64DB}"/>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486BB-942C-492B-84F7-13879DFB4D9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DA9492-D4A8-42DF-AAD7-22CD8EBB7DDA}"/>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5B2622-ADAE-4081-841B-B0EAB6C7516C}"/>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E57562-B796-4AB4-836C-8D210F9A933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FE05E9-8A32-459B-855B-4DEADB533801}"/>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00E445-DA81-4E50-BC22-5BC57834E658}"/>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A48E7F-ACA5-43D7-8D56-ADE03973FAEB}"/>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94FAA-07B0-4AE5-B082-4522E7BBB868}"/>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DE0B1E-8A27-4AEC-B855-23DAD7B9510A}"/>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8747CB-8AF8-43E5-BB7A-3F67C58BA5F2}"/>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5F198B-DEE0-4AB5-B9CC-88A44FE31FC6}"/>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432B80-3092-47E1-93F4-93F7EDFB5914}"/>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60276C-C330-41E2-9390-461AF4F57A7B}"/>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DD8916-8006-43C6-A633-5AAD18CD977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15979A-F2C0-477F-B206-2F10A555AE9E}"/>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F93A87-2EE8-4116-8711-8D4CB182E802}"/>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18ACEF-4CC3-4FAF-9A68-DE1120271E1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E80681-6519-4CBB-8F0E-242568E36A3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F4CB72-E1BA-4301-BC61-C336F002E57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522426-95CF-43FF-85EB-9AA4DBBEFD1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6F1A8D-E153-4130-BACB-75A741EA4B3C}"/>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E34FEA-D945-4505-8984-7ED7879AEAD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613B793D-BE4D-4060-B476-C6D79798E801}"/>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3" name="Group 52">
            <a:extLst>
              <a:ext uri="{FF2B5EF4-FFF2-40B4-BE49-F238E27FC236}">
                <a16:creationId xmlns:a16="http://schemas.microsoft.com/office/drawing/2014/main" id="{3C17C943-FAB4-4844-934E-3832020147B1}"/>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793CC3D1-2EAD-49AA-9A2D-25E0E7B96559}"/>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2321223-BF8C-4612-81FB-778A6C308053}"/>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02F86D2-0402-4E54-9463-FAEA205384F5}"/>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F2A59DA9-996B-4831-8072-7635D304B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3" y="1755987"/>
            <a:ext cx="6056770" cy="3839844"/>
          </a:xfrm>
          <a:prstGeom prst="rect">
            <a:avLst/>
          </a:prstGeom>
        </p:spPr>
      </p:pic>
      <p:sp>
        <p:nvSpPr>
          <p:cNvPr id="60" name="TextBox 59">
            <a:extLst>
              <a:ext uri="{FF2B5EF4-FFF2-40B4-BE49-F238E27FC236}">
                <a16:creationId xmlns:a16="http://schemas.microsoft.com/office/drawing/2014/main" id="{42B63AEE-4E4F-499A-94CB-757DC13AC820}"/>
              </a:ext>
            </a:extLst>
          </p:cNvPr>
          <p:cNvSpPr txBox="1"/>
          <p:nvPr/>
        </p:nvSpPr>
        <p:spPr>
          <a:xfrm>
            <a:off x="8128003" y="1755987"/>
            <a:ext cx="3505197" cy="3785652"/>
          </a:xfrm>
          <a:prstGeom prst="rect">
            <a:avLst/>
          </a:prstGeom>
          <a:noFill/>
        </p:spPr>
        <p:txBody>
          <a:bodyPr wrap="square" rtlCol="0">
            <a:spAutoFit/>
          </a:bodyPr>
          <a:lstStyle/>
          <a:p>
            <a:r>
              <a:rPr lang="en-US" sz="1600" dirty="0">
                <a:solidFill>
                  <a:srgbClr val="6EF4D0"/>
                </a:solidFill>
                <a:latin typeface="Poppins Medium" panose="00000600000000000000" pitchFamily="2" charset="0"/>
                <a:cs typeface="Poppins Medium" panose="00000600000000000000" pitchFamily="2" charset="0"/>
              </a:rPr>
              <a:t>Any number of times that you shift (since they are the same ), the zeros at the right are pretty much useless.</a:t>
            </a: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r>
              <a:rPr lang="en-US" sz="1600" dirty="0">
                <a:solidFill>
                  <a:srgbClr val="6EF4D0"/>
                </a:solidFill>
                <a:latin typeface="Poppins Medium" panose="00000600000000000000" pitchFamily="2" charset="0"/>
                <a:cs typeface="Poppins Medium" panose="00000600000000000000" pitchFamily="2" charset="0"/>
              </a:rPr>
              <a:t>Multiplication is essentially also a bitwise left shift.</a:t>
            </a: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r>
              <a:rPr lang="en-US" sz="1600" dirty="0">
                <a:solidFill>
                  <a:srgbClr val="6EF4D0"/>
                </a:solidFill>
                <a:latin typeface="Poppins Medium" panose="00000600000000000000" pitchFamily="2" charset="0"/>
                <a:cs typeface="Poppins Medium" panose="00000600000000000000" pitchFamily="2" charset="0"/>
              </a:rPr>
              <a:t>x = 0b0010</a:t>
            </a:r>
          </a:p>
          <a:p>
            <a:r>
              <a:rPr lang="en-US" sz="1600" dirty="0">
                <a:solidFill>
                  <a:srgbClr val="6EF4D0"/>
                </a:solidFill>
                <a:latin typeface="Poppins Medium" panose="00000600000000000000" pitchFamily="2" charset="0"/>
                <a:cs typeface="Poppins Medium" panose="00000600000000000000" pitchFamily="2" charset="0"/>
              </a:rPr>
              <a:t>K = 0b0011</a:t>
            </a:r>
          </a:p>
          <a:p>
            <a:r>
              <a:rPr lang="en-US" sz="1600" dirty="0">
                <a:solidFill>
                  <a:srgbClr val="6EF4D0"/>
                </a:solidFill>
                <a:latin typeface="Poppins Medium" panose="00000600000000000000" pitchFamily="2" charset="0"/>
                <a:cs typeface="Poppins Medium" panose="00000600000000000000" pitchFamily="2" charset="0"/>
              </a:rPr>
              <a:t>L = 0b0001</a:t>
            </a:r>
          </a:p>
          <a:p>
            <a:endParaRPr lang="en-US" sz="1600" dirty="0">
              <a:solidFill>
                <a:srgbClr val="6EF4D0"/>
              </a:solidFill>
              <a:latin typeface="Poppins Medium" panose="00000600000000000000" pitchFamily="2" charset="0"/>
              <a:cs typeface="Poppins Medium" panose="00000600000000000000" pitchFamily="2" charset="0"/>
            </a:endParaRPr>
          </a:p>
          <a:p>
            <a:r>
              <a:rPr lang="en-US" sz="1600" dirty="0">
                <a:solidFill>
                  <a:srgbClr val="6EF4D0"/>
                </a:solidFill>
                <a:latin typeface="Poppins Medium" panose="00000600000000000000" pitchFamily="2" charset="0"/>
                <a:cs typeface="Poppins Medium" panose="00000600000000000000" pitchFamily="2" charset="0"/>
              </a:rPr>
              <a:t>0b0010 * (0b0011</a:t>
            </a:r>
            <a:r>
              <a:rPr lang="en-US" sz="1600" b="1" u="sng" dirty="0">
                <a:solidFill>
                  <a:srgbClr val="686EA6"/>
                </a:solidFill>
                <a:latin typeface="Poppins Medium" panose="00000600000000000000" pitchFamily="2" charset="0"/>
                <a:cs typeface="Poppins Medium" panose="00000600000000000000" pitchFamily="2" charset="0"/>
              </a:rPr>
              <a:t>0</a:t>
            </a:r>
            <a:r>
              <a:rPr lang="en-US" sz="1600" dirty="0">
                <a:solidFill>
                  <a:srgbClr val="6EF4D0"/>
                </a:solidFill>
                <a:latin typeface="Poppins Medium" panose="00000600000000000000" pitchFamily="2" charset="0"/>
                <a:cs typeface="Poppins Medium" panose="00000600000000000000" pitchFamily="2" charset="0"/>
              </a:rPr>
              <a:t>) &amp; (0b1111</a:t>
            </a:r>
            <a:r>
              <a:rPr lang="en-US" sz="1600" b="1" u="sng" dirty="0">
                <a:solidFill>
                  <a:srgbClr val="686EA6"/>
                </a:solidFill>
                <a:latin typeface="Poppins Medium" panose="00000600000000000000" pitchFamily="2" charset="0"/>
                <a:cs typeface="Poppins Medium" panose="00000600000000000000" pitchFamily="2" charset="0"/>
              </a:rPr>
              <a:t>0</a:t>
            </a:r>
            <a:r>
              <a:rPr lang="en-US" sz="1600" dirty="0">
                <a:solidFill>
                  <a:srgbClr val="6EF4D0"/>
                </a:solidFill>
                <a:latin typeface="Poppins Medium" panose="00000600000000000000" pitchFamily="2" charset="0"/>
                <a:cs typeface="Poppins Medium" panose="00000600000000000000" pitchFamily="2" charset="0"/>
              </a:rPr>
              <a:t>)</a:t>
            </a:r>
          </a:p>
        </p:txBody>
      </p:sp>
      <p:pic>
        <p:nvPicPr>
          <p:cNvPr id="57" name="Picture 56">
            <a:extLst>
              <a:ext uri="{FF2B5EF4-FFF2-40B4-BE49-F238E27FC236}">
                <a16:creationId xmlns:a16="http://schemas.microsoft.com/office/drawing/2014/main" id="{6BB5E575-4692-4E08-A4FE-4CAE3C5A0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0802" y="4403646"/>
            <a:ext cx="3871509" cy="3871509"/>
          </a:xfrm>
          <a:prstGeom prst="rect">
            <a:avLst/>
          </a:prstGeom>
        </p:spPr>
      </p:pic>
    </p:spTree>
    <p:extLst>
      <p:ext uri="{BB962C8B-B14F-4D97-AF65-F5344CB8AC3E}">
        <p14:creationId xmlns:p14="http://schemas.microsoft.com/office/powerpoint/2010/main" val="242390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D4DCD87-F3C4-4699-8C41-89C2037FC650}"/>
              </a:ext>
            </a:extLst>
          </p:cNvPr>
          <p:cNvGrpSpPr/>
          <p:nvPr/>
        </p:nvGrpSpPr>
        <p:grpSpPr>
          <a:xfrm>
            <a:off x="-45366" y="-7115946"/>
            <a:ext cx="12192004" cy="6934188"/>
            <a:chOff x="-4" y="-43537"/>
            <a:chExt cx="12192004" cy="6934188"/>
          </a:xfrm>
        </p:grpSpPr>
        <p:cxnSp>
          <p:nvCxnSpPr>
            <p:cNvPr id="8" name="Straight Connector 7">
              <a:extLst>
                <a:ext uri="{FF2B5EF4-FFF2-40B4-BE49-F238E27FC236}">
                  <a16:creationId xmlns:a16="http://schemas.microsoft.com/office/drawing/2014/main" id="{B7F8B87C-C98F-441F-B72F-FFEF9D2897B5}"/>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76A4E6-C96D-438C-939A-A68F0B23DF45}"/>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15C128-E8DD-43A6-8FE1-3E9ACEDB423B}"/>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1505920-BC00-43A0-9578-513984617A12}"/>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B7F84734-42E7-44F7-B6F3-397D104EE01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949626-48B1-4F4E-A268-06FDCB47ACF3}"/>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D0EE34-E8DA-489A-805F-7867BDDEF70F}"/>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286492A-DF31-4F2D-85AE-0267141B9FB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12D782DE-529C-4644-B121-5CAB9285F9A7}"/>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0AA0DB-1F00-4A13-A283-37DD6B9D5AC7}"/>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FF22A9-8C9E-477D-AB16-0380E05F99B2}"/>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57BF7F-5260-42F1-A6E4-7AAEDA59DC4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72303AB-0758-4AC9-A92B-E05524BC3C9A}"/>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4C00087E-A9E4-4C60-A529-4249B4A18E7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629948-2573-422F-B788-4DE0C330881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DE47EE-14FE-43F6-A76F-6FB4F138CBB6}"/>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397BA9-BB17-4D34-A2C4-7707090682A4}"/>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17CFE1F-D4B5-41B8-9567-7C8BEF066D43}"/>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3A68D3-45B7-4BC5-843D-747F8EE68827}"/>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6430E0-B88A-41D8-9CCB-B4E5945D7782}"/>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D1702-34BA-4982-9258-19D721D34CF9}"/>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5FCC79-27C9-47E0-9200-02284AE4F6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F13D6A9-E1EC-4BA1-8D5A-F20FA3A6B22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611980-937B-4CAA-9698-4FCC8874D0E6}"/>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6313D5-6112-4860-AC61-9D1620766470}"/>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3D306B-C32C-4204-BF9F-BC000E3D72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66384E-4D98-4947-871F-D5A09085D952}"/>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629C17-CE0A-4B8F-819E-232F2BC81CBA}"/>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657D41-E7AD-41FB-9655-B5F82FCB2B73}"/>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8AF14C-1EA6-4CE4-B360-E4E3DB60BD1A}"/>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8D0EA4-C9C4-408E-9EC9-EE87BF29A37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8E775B-ECAA-49A4-BC79-A7EF4D9E6D42}"/>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E0DAA0-1479-45AA-B9B8-DB48FC380871}"/>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6F07CE-E22D-429A-B0A8-A7BC994FD20A}"/>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F0FFDB-6F00-482D-9B85-BE07E2971B16}"/>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51EE55-559A-47F3-BCCC-7F7B4755316D}"/>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7171A9-32E4-4C45-8989-B16674EAD1F9}"/>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2975FE-AEA3-465C-AFF5-3D8CBA64444F}"/>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C3F5F0-E1FF-4300-AEE4-E062FB200098}"/>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5F092F-1D37-42C3-9DFD-FAA012FF0F8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975D7D-4EE4-406E-AFD6-633D3FF4E9E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A61D0-B46A-4F16-8872-EF49DEFD558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501CBA-9C8A-42E7-A729-1BA89808212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3449CB-457B-447F-A9E3-33D022C8418A}"/>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7B54CC-4BB9-4BE5-9438-9229D5E5E17E}"/>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CD116475-F531-4009-82E2-CC6F5D9D76CB}"/>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8" name="Group 57">
            <a:extLst>
              <a:ext uri="{FF2B5EF4-FFF2-40B4-BE49-F238E27FC236}">
                <a16:creationId xmlns:a16="http://schemas.microsoft.com/office/drawing/2014/main" id="{12F1DA54-948A-49C8-B485-E3D80A28467E}"/>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4DCEBDBE-33E6-4A4E-AAE9-61F2CB07B036}"/>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7455E20-A2E6-4FD8-9B0F-896F4BEA41D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AFBD6883-BF23-440D-8C1A-C7A678E041D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D94D5DBE-B77B-4B0D-A215-6955975A94A2}"/>
              </a:ext>
            </a:extLst>
          </p:cNvPr>
          <p:cNvSpPr txBox="1"/>
          <p:nvPr/>
        </p:nvSpPr>
        <p:spPr>
          <a:xfrm>
            <a:off x="761996" y="2784165"/>
            <a:ext cx="10843913" cy="2308324"/>
          </a:xfrm>
          <a:prstGeom prst="rect">
            <a:avLst/>
          </a:prstGeom>
          <a:noFill/>
        </p:spPr>
        <p:txBody>
          <a:bodyPr wrap="square" rtlCol="0">
            <a:spAutoFit/>
          </a:bodyPr>
          <a:lstStyle/>
          <a:p>
            <a:pPr marL="342900" indent="-342900">
              <a:buAutoNum type="arabicPeriod"/>
            </a:pPr>
            <a:r>
              <a:rPr lang="en-US" sz="2400" dirty="0">
                <a:solidFill>
                  <a:srgbClr val="6EF4D0"/>
                </a:solidFill>
                <a:latin typeface="Poppins Medium" panose="00000600000000000000" pitchFamily="2" charset="0"/>
                <a:cs typeface="Poppins Medium" panose="00000600000000000000" pitchFamily="2" charset="0"/>
              </a:rPr>
              <a:t>        x &amp; 0  		=&gt; 0</a:t>
            </a:r>
          </a:p>
          <a:p>
            <a:pPr marL="342900" indent="-342900">
              <a:buAutoNum type="arabicPeriod"/>
            </a:pPr>
            <a:r>
              <a:rPr lang="en-US" sz="2400" dirty="0">
                <a:solidFill>
                  <a:srgbClr val="6EF4D0"/>
                </a:solidFill>
                <a:latin typeface="Poppins Medium" panose="00000600000000000000" pitchFamily="2" charset="0"/>
                <a:cs typeface="Poppins Medium" panose="00000600000000000000" pitchFamily="2" charset="0"/>
              </a:rPr>
              <a:t>        x &amp; -1 		=&gt; x</a:t>
            </a:r>
          </a:p>
          <a:p>
            <a:pPr marL="342900" indent="-342900">
              <a:buAutoNum type="arabicPeriod"/>
            </a:pPr>
            <a:r>
              <a:rPr lang="en-US" sz="2400" dirty="0">
                <a:solidFill>
                  <a:srgbClr val="6EF4D0"/>
                </a:solidFill>
                <a:latin typeface="Poppins Medium" panose="00000600000000000000" pitchFamily="2" charset="0"/>
                <a:cs typeface="Poppins Medium" panose="00000600000000000000" pitchFamily="2" charset="0"/>
              </a:rPr>
              <a:t>        CMP &amp; 1 		=&gt; CMP</a:t>
            </a:r>
          </a:p>
          <a:p>
            <a:pPr marL="342900" indent="-342900">
              <a:buAutoNum type="arabicPeriod"/>
            </a:pPr>
            <a:r>
              <a:rPr lang="en-US" sz="2400" dirty="0">
                <a:solidFill>
                  <a:srgbClr val="6EF4D0"/>
                </a:solidFill>
                <a:latin typeface="Poppins Medium" panose="00000600000000000000" pitchFamily="2" charset="0"/>
                <a:cs typeface="Poppins Medium" panose="00000600000000000000" pitchFamily="2" charset="0"/>
              </a:rPr>
              <a:t>        K &amp; K  		=&gt; K</a:t>
            </a:r>
          </a:p>
          <a:p>
            <a:pPr marL="342900" indent="-342900">
              <a:buAutoNum type="arabicPeriod"/>
            </a:pPr>
            <a:r>
              <a:rPr lang="en-US" sz="2400" dirty="0">
                <a:solidFill>
                  <a:srgbClr val="6EF4D0"/>
                </a:solidFill>
                <a:latin typeface="Poppins Medium" panose="00000600000000000000" pitchFamily="2" charset="0"/>
                <a:cs typeface="Poppins Medium" panose="00000600000000000000" pitchFamily="2" charset="0"/>
              </a:rPr>
              <a:t>        x &amp; x 			=&gt; x</a:t>
            </a:r>
          </a:p>
          <a:p>
            <a:pPr marL="342900" indent="-342900">
              <a:buAutoNum type="arabicPeriod"/>
            </a:pPr>
            <a:r>
              <a:rPr lang="nn-NO" sz="2400" dirty="0">
                <a:solidFill>
                  <a:srgbClr val="6EF4D0"/>
                </a:solidFill>
                <a:latin typeface="Poppins Medium" panose="00000600000000000000" pitchFamily="2" charset="0"/>
                <a:cs typeface="Poppins Medium" panose="00000600000000000000" pitchFamily="2" charset="0"/>
              </a:rPr>
              <a:t>        (x &amp; K) &amp; K 		=&gt; x &amp; K</a:t>
            </a:r>
            <a:endParaRPr lang="en-US" sz="2400" dirty="0">
              <a:solidFill>
                <a:srgbClr val="6EF4D0"/>
              </a:solidFill>
              <a:latin typeface="Poppins Medium" panose="00000600000000000000" pitchFamily="2" charset="0"/>
              <a:cs typeface="Poppins Medium" panose="00000600000000000000" pitchFamily="2" charset="0"/>
            </a:endParaRPr>
          </a:p>
        </p:txBody>
      </p:sp>
      <p:sp>
        <p:nvSpPr>
          <p:cNvPr id="63" name="TextBox 62">
            <a:extLst>
              <a:ext uri="{FF2B5EF4-FFF2-40B4-BE49-F238E27FC236}">
                <a16:creationId xmlns:a16="http://schemas.microsoft.com/office/drawing/2014/main" id="{943D7AFD-987C-44CF-B233-011A3586BFD2}"/>
              </a:ext>
            </a:extLst>
          </p:cNvPr>
          <p:cNvSpPr txBox="1"/>
          <p:nvPr/>
        </p:nvSpPr>
        <p:spPr>
          <a:xfrm>
            <a:off x="738960" y="1881407"/>
            <a:ext cx="5378395" cy="369332"/>
          </a:xfrm>
          <a:prstGeom prst="rect">
            <a:avLst/>
          </a:prstGeom>
          <a:noFill/>
        </p:spPr>
        <p:txBody>
          <a:bodyPr wrap="none" rtlCol="0">
            <a:spAutoFit/>
          </a:bodyPr>
          <a:lstStyle/>
          <a:p>
            <a:r>
              <a:rPr lang="en-US" dirty="0">
                <a:solidFill>
                  <a:srgbClr val="6EF4D0"/>
                </a:solidFill>
                <a:latin typeface="Poppins Medium" panose="00000600000000000000" pitchFamily="2" charset="0"/>
                <a:cs typeface="Poppins Medium" panose="00000600000000000000" pitchFamily="2" charset="0"/>
              </a:rPr>
              <a:t>Example Optimizations in </a:t>
            </a:r>
            <a:r>
              <a:rPr lang="en-US" dirty="0" err="1">
                <a:solidFill>
                  <a:srgbClr val="6EF4D0"/>
                </a:solidFill>
                <a:latin typeface="Poppins Medium" panose="00000600000000000000" pitchFamily="2" charset="0"/>
                <a:cs typeface="Poppins Medium" panose="00000600000000000000" pitchFamily="2" charset="0"/>
              </a:rPr>
              <a:t>ReduceWordNAnd</a:t>
            </a:r>
            <a:r>
              <a:rPr lang="en-US" dirty="0">
                <a:solidFill>
                  <a:srgbClr val="6EF4D0"/>
                </a:solidFill>
                <a:latin typeface="Poppins Medium" panose="00000600000000000000" pitchFamily="2" charset="0"/>
                <a:cs typeface="Poppins Medium" panose="00000600000000000000" pitchFamily="2" charset="0"/>
              </a:rPr>
              <a:t> </a:t>
            </a:r>
          </a:p>
        </p:txBody>
      </p:sp>
      <p:pic>
        <p:nvPicPr>
          <p:cNvPr id="55" name="Picture 54">
            <a:extLst>
              <a:ext uri="{FF2B5EF4-FFF2-40B4-BE49-F238E27FC236}">
                <a16:creationId xmlns:a16="http://schemas.microsoft.com/office/drawing/2014/main" id="{D0DBAC82-480C-4B91-A981-E4D1DD6F3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295802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5A52BE7E-D2EF-4463-A5F1-74125C3310FD}"/>
              </a:ext>
            </a:extLst>
          </p:cNvPr>
          <p:cNvSpPr txBox="1"/>
          <p:nvPr/>
        </p:nvSpPr>
        <p:spPr>
          <a:xfrm>
            <a:off x="773231" y="2747601"/>
            <a:ext cx="10843913" cy="2677656"/>
          </a:xfrm>
          <a:prstGeom prst="rect">
            <a:avLst/>
          </a:prstGeom>
          <a:noFill/>
        </p:spPr>
        <p:txBody>
          <a:bodyPr wrap="square" rtlCol="0">
            <a:spAutoFit/>
          </a:bodyPr>
          <a:lstStyle/>
          <a:p>
            <a:r>
              <a:rPr lang="en-US" sz="2400" dirty="0">
                <a:solidFill>
                  <a:srgbClr val="6EF4D0"/>
                </a:solidFill>
                <a:latin typeface="Poppins Medium" panose="00000600000000000000" pitchFamily="2" charset="0"/>
                <a:cs typeface="Poppins Medium" panose="00000600000000000000" pitchFamily="2" charset="0"/>
              </a:rPr>
              <a:t>7. 	(x &lt;&lt; L) &amp; (-1 &lt;&lt; K) 		=&gt; 	x &lt;&lt; L </a:t>
            </a:r>
            <a:r>
              <a:rPr lang="en-US" sz="2400" dirty="0" err="1">
                <a:solidFill>
                  <a:srgbClr val="6EF4D0"/>
                </a:solidFill>
                <a:latin typeface="Poppins Medium" panose="00000600000000000000" pitchFamily="2" charset="0"/>
                <a:cs typeface="Poppins Medium" panose="00000600000000000000" pitchFamily="2" charset="0"/>
              </a:rPr>
              <a:t>iff</a:t>
            </a:r>
            <a:r>
              <a:rPr lang="en-US" sz="2400" dirty="0">
                <a:solidFill>
                  <a:srgbClr val="6EF4D0"/>
                </a:solidFill>
                <a:latin typeface="Poppins Medium" panose="00000600000000000000" pitchFamily="2" charset="0"/>
                <a:cs typeface="Poppins Medium" panose="00000600000000000000" pitchFamily="2" charset="0"/>
              </a:rPr>
              <a:t> L &gt;= K</a:t>
            </a:r>
            <a:endParaRPr lang="nn-NO" sz="2400" dirty="0">
              <a:solidFill>
                <a:srgbClr val="6EF4D0"/>
              </a:solidFill>
              <a:latin typeface="Poppins Medium" panose="00000600000000000000" pitchFamily="2" charset="0"/>
              <a:cs typeface="Poppins Medium" panose="00000600000000000000" pitchFamily="2" charset="0"/>
            </a:endParaRPr>
          </a:p>
          <a:p>
            <a:r>
              <a:rPr lang="nn-NO" sz="2400" dirty="0">
                <a:solidFill>
                  <a:srgbClr val="6EF4D0"/>
                </a:solidFill>
                <a:latin typeface="Poppins Medium" panose="00000600000000000000" pitchFamily="2" charset="0"/>
                <a:cs typeface="Poppins Medium" panose="00000600000000000000" pitchFamily="2" charset="0"/>
              </a:rPr>
              <a:t>8. 	(x + (K &lt;&lt; L)) &amp; (-1 &lt;&lt; L) 	=&gt; 	(x &amp; (-1 &lt;&lt; L)) + (K &lt;&lt; L)</a:t>
            </a:r>
          </a:p>
          <a:p>
            <a:r>
              <a:rPr lang="es-ES" sz="2400" dirty="0">
                <a:solidFill>
                  <a:srgbClr val="6EF4D0"/>
                </a:solidFill>
                <a:latin typeface="Poppins Medium" panose="00000600000000000000" pitchFamily="2" charset="0"/>
                <a:cs typeface="Poppins Medium" panose="00000600000000000000" pitchFamily="2" charset="0"/>
              </a:rPr>
              <a:t>9. 	(y * (K &lt;&lt; L) + x) &amp; (-1 &lt;&lt; L) 	=&gt; 	(x &amp; (-1 &lt;&lt; L)) + y * (K &lt;&lt; L)</a:t>
            </a:r>
            <a:endParaRPr lang="nn-NO" sz="2400" dirty="0">
              <a:solidFill>
                <a:srgbClr val="6EF4D0"/>
              </a:solidFill>
              <a:latin typeface="Poppins Medium" panose="00000600000000000000" pitchFamily="2" charset="0"/>
              <a:cs typeface="Poppins Medium" panose="00000600000000000000" pitchFamily="2" charset="0"/>
            </a:endParaRPr>
          </a:p>
          <a:p>
            <a:r>
              <a:rPr lang="es-ES" sz="2400" dirty="0">
                <a:solidFill>
                  <a:srgbClr val="6EF4D0"/>
                </a:solidFill>
                <a:latin typeface="Poppins Medium" panose="00000600000000000000" pitchFamily="2" charset="0"/>
                <a:cs typeface="Poppins Medium" panose="00000600000000000000" pitchFamily="2" charset="0"/>
              </a:rPr>
              <a:t>10. 	(x + y * (K &lt;&lt; L)) &amp; (-1 &lt;&lt; L) 	=&gt; 	(x &amp; (-1 &lt;&lt; L)) + y * (K &lt;&lt; L)</a:t>
            </a:r>
            <a:endParaRPr lang="nn-NO" sz="2400" dirty="0">
              <a:solidFill>
                <a:srgbClr val="6EF4D0"/>
              </a:solidFill>
              <a:latin typeface="Poppins Medium" panose="00000600000000000000" pitchFamily="2" charset="0"/>
              <a:cs typeface="Poppins Medium" panose="00000600000000000000" pitchFamily="2" charset="0"/>
            </a:endParaRPr>
          </a:p>
          <a:p>
            <a:r>
              <a:rPr lang="es-ES" sz="2400" dirty="0">
                <a:solidFill>
                  <a:srgbClr val="6EF4D0"/>
                </a:solidFill>
                <a:latin typeface="Poppins Medium" panose="00000600000000000000" pitchFamily="2" charset="0"/>
                <a:cs typeface="Poppins Medium" panose="00000600000000000000" pitchFamily="2" charset="0"/>
              </a:rPr>
              <a:t>11. 	(y &lt;&lt; L + x) &amp; (-1 &lt;&lt; L) 		=&gt; 	(x &amp; (-1 &lt;&lt; L)) + y &lt;&lt; L</a:t>
            </a:r>
            <a:endParaRPr lang="nn-NO" sz="2400" dirty="0">
              <a:solidFill>
                <a:srgbClr val="6EF4D0"/>
              </a:solidFill>
              <a:latin typeface="Poppins Medium" panose="00000600000000000000" pitchFamily="2" charset="0"/>
              <a:cs typeface="Poppins Medium" panose="00000600000000000000" pitchFamily="2" charset="0"/>
            </a:endParaRPr>
          </a:p>
          <a:p>
            <a:r>
              <a:rPr lang="es-ES" sz="2400" dirty="0">
                <a:solidFill>
                  <a:srgbClr val="6EF4D0"/>
                </a:solidFill>
                <a:latin typeface="Poppins Medium" panose="00000600000000000000" pitchFamily="2" charset="0"/>
                <a:cs typeface="Poppins Medium" panose="00000600000000000000" pitchFamily="2" charset="0"/>
              </a:rPr>
              <a:t>12. 	(x + y &lt;&lt; L) &amp; (-1 &lt;&lt; L) 		=&gt; 	(x &amp; (-1 &lt;&lt; L)) + y &lt;&lt; L</a:t>
            </a:r>
            <a:endParaRPr lang="nn-NO" sz="2400" dirty="0">
              <a:solidFill>
                <a:srgbClr val="6EF4D0"/>
              </a:solidFill>
              <a:latin typeface="Poppins Medium" panose="00000600000000000000" pitchFamily="2" charset="0"/>
              <a:cs typeface="Poppins Medium" panose="00000600000000000000" pitchFamily="2" charset="0"/>
            </a:endParaRPr>
          </a:p>
          <a:p>
            <a:r>
              <a:rPr lang="nn-NO" sz="2400" dirty="0">
                <a:solidFill>
                  <a:srgbClr val="6EF4D0"/>
                </a:solidFill>
                <a:latin typeface="Poppins Medium" panose="00000600000000000000" pitchFamily="2" charset="0"/>
                <a:cs typeface="Poppins Medium" panose="00000600000000000000" pitchFamily="2" charset="0"/>
              </a:rPr>
              <a:t>13. 	(x * (K &lt;&lt; L)) &amp; (-1 &lt;&lt; L) 		=&gt; 	x * (K &lt;&lt; L)</a:t>
            </a:r>
            <a:r>
              <a:rPr lang="en-US" sz="2400" dirty="0">
                <a:solidFill>
                  <a:srgbClr val="6EF4D0"/>
                </a:solidFill>
                <a:latin typeface="Poppins Medium" panose="00000600000000000000" pitchFamily="2" charset="0"/>
                <a:cs typeface="Poppins Medium" panose="00000600000000000000" pitchFamily="2" charset="0"/>
              </a:rPr>
              <a:t> </a:t>
            </a:r>
          </a:p>
        </p:txBody>
      </p:sp>
      <p:grpSp>
        <p:nvGrpSpPr>
          <p:cNvPr id="7" name="Group 6">
            <a:extLst>
              <a:ext uri="{FF2B5EF4-FFF2-40B4-BE49-F238E27FC236}">
                <a16:creationId xmlns:a16="http://schemas.microsoft.com/office/drawing/2014/main" id="{CD4DCD87-F3C4-4699-8C41-89C2037FC650}"/>
              </a:ext>
            </a:extLst>
          </p:cNvPr>
          <p:cNvGrpSpPr/>
          <p:nvPr/>
        </p:nvGrpSpPr>
        <p:grpSpPr>
          <a:xfrm>
            <a:off x="0" y="-7271454"/>
            <a:ext cx="12192004" cy="6934188"/>
            <a:chOff x="-4" y="-43537"/>
            <a:chExt cx="12192004" cy="6934188"/>
          </a:xfrm>
        </p:grpSpPr>
        <p:cxnSp>
          <p:nvCxnSpPr>
            <p:cNvPr id="8" name="Straight Connector 7">
              <a:extLst>
                <a:ext uri="{FF2B5EF4-FFF2-40B4-BE49-F238E27FC236}">
                  <a16:creationId xmlns:a16="http://schemas.microsoft.com/office/drawing/2014/main" id="{B7F8B87C-C98F-441F-B72F-FFEF9D2897B5}"/>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76A4E6-C96D-438C-939A-A68F0B23DF45}"/>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15C128-E8DD-43A6-8FE1-3E9ACEDB423B}"/>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1505920-BC00-43A0-9578-513984617A12}"/>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B7F84734-42E7-44F7-B6F3-397D104EE01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949626-48B1-4F4E-A268-06FDCB47ACF3}"/>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D0EE34-E8DA-489A-805F-7867BDDEF70F}"/>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286492A-DF31-4F2D-85AE-0267141B9FB1}"/>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12D782DE-529C-4644-B121-5CAB9285F9A7}"/>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0AA0DB-1F00-4A13-A283-37DD6B9D5AC7}"/>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FF22A9-8C9E-477D-AB16-0380E05F99B2}"/>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57BF7F-5260-42F1-A6E4-7AAEDA59DC4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72303AB-0758-4AC9-A92B-E05524BC3C9A}"/>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4C00087E-A9E4-4C60-A529-4249B4A18E7A}"/>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629948-2573-422F-B788-4DE0C330881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DE47EE-14FE-43F6-A76F-6FB4F138CBB6}"/>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397BA9-BB17-4D34-A2C4-7707090682A4}"/>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17CFE1F-D4B5-41B8-9567-7C8BEF066D43}"/>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3A68D3-45B7-4BC5-843D-747F8EE68827}"/>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6430E0-B88A-41D8-9CCB-B4E5945D7782}"/>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D1702-34BA-4982-9258-19D721D34CF9}"/>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5FCC79-27C9-47E0-9200-02284AE4F6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F13D6A9-E1EC-4BA1-8D5A-F20FA3A6B223}"/>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611980-937B-4CAA-9698-4FCC8874D0E6}"/>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6313D5-6112-4860-AC61-9D1620766470}"/>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3D306B-C32C-4204-BF9F-BC000E3D72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66384E-4D98-4947-871F-D5A09085D952}"/>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629C17-CE0A-4B8F-819E-232F2BC81CBA}"/>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657D41-E7AD-41FB-9655-B5F82FCB2B73}"/>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8AF14C-1EA6-4CE4-B360-E4E3DB60BD1A}"/>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8D0EA4-C9C4-408E-9EC9-EE87BF29A37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8E775B-ECAA-49A4-BC79-A7EF4D9E6D42}"/>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E0DAA0-1479-45AA-B9B8-DB48FC380871}"/>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6F07CE-E22D-429A-B0A8-A7BC994FD20A}"/>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F0FFDB-6F00-482D-9B85-BE07E2971B16}"/>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51EE55-559A-47F3-BCCC-7F7B4755316D}"/>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7171A9-32E4-4C45-8989-B16674EAD1F9}"/>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2975FE-AEA3-465C-AFF5-3D8CBA64444F}"/>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C3F5F0-E1FF-4300-AEE4-E062FB200098}"/>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5F092F-1D37-42C3-9DFD-FAA012FF0F8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975D7D-4EE4-406E-AFD6-633D3FF4E9E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A61D0-B46A-4F16-8872-EF49DEFD558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501CBA-9C8A-42E7-A729-1BA898082129}"/>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3449CB-457B-447F-A9E3-33D022C8418A}"/>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7B54CC-4BB9-4BE5-9438-9229D5E5E17E}"/>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CD116475-F531-4009-82E2-CC6F5D9D76CB}"/>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8" name="Group 57">
            <a:extLst>
              <a:ext uri="{FF2B5EF4-FFF2-40B4-BE49-F238E27FC236}">
                <a16:creationId xmlns:a16="http://schemas.microsoft.com/office/drawing/2014/main" id="{12F1DA54-948A-49C8-B485-E3D80A28467E}"/>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4DCEBDBE-33E6-4A4E-AAE9-61F2CB07B036}"/>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7455E20-A2E6-4FD8-9B0F-896F4BEA41D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AFBD6883-BF23-440D-8C1A-C7A678E041D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22AC0F1-3F3E-44E0-9D74-578EE67762F1}"/>
              </a:ext>
            </a:extLst>
          </p:cNvPr>
          <p:cNvSpPr txBox="1"/>
          <p:nvPr/>
        </p:nvSpPr>
        <p:spPr>
          <a:xfrm>
            <a:off x="738960" y="1881407"/>
            <a:ext cx="5378395" cy="369332"/>
          </a:xfrm>
          <a:prstGeom prst="rect">
            <a:avLst/>
          </a:prstGeom>
          <a:noFill/>
        </p:spPr>
        <p:txBody>
          <a:bodyPr wrap="none" rtlCol="0">
            <a:spAutoFit/>
          </a:bodyPr>
          <a:lstStyle/>
          <a:p>
            <a:r>
              <a:rPr lang="en-US" dirty="0">
                <a:solidFill>
                  <a:srgbClr val="6EF4D0"/>
                </a:solidFill>
                <a:latin typeface="Poppins Medium" panose="00000600000000000000" pitchFamily="2" charset="0"/>
                <a:cs typeface="Poppins Medium" panose="00000600000000000000" pitchFamily="2" charset="0"/>
              </a:rPr>
              <a:t>Example Optimizations in </a:t>
            </a:r>
            <a:r>
              <a:rPr lang="en-US" dirty="0" err="1">
                <a:solidFill>
                  <a:srgbClr val="6EF4D0"/>
                </a:solidFill>
                <a:latin typeface="Poppins Medium" panose="00000600000000000000" pitchFamily="2" charset="0"/>
                <a:cs typeface="Poppins Medium" panose="00000600000000000000" pitchFamily="2" charset="0"/>
              </a:rPr>
              <a:t>ReduceWordNAnd</a:t>
            </a:r>
            <a:r>
              <a:rPr lang="en-US" dirty="0">
                <a:solidFill>
                  <a:srgbClr val="6EF4D0"/>
                </a:solidFill>
                <a:latin typeface="Poppins Medium" panose="00000600000000000000" pitchFamily="2" charset="0"/>
                <a:cs typeface="Poppins Medium" panose="00000600000000000000" pitchFamily="2" charset="0"/>
              </a:rPr>
              <a:t> </a:t>
            </a:r>
          </a:p>
        </p:txBody>
      </p:sp>
    </p:spTree>
    <p:extLst>
      <p:ext uri="{BB962C8B-B14F-4D97-AF65-F5344CB8AC3E}">
        <p14:creationId xmlns:p14="http://schemas.microsoft.com/office/powerpoint/2010/main" val="379567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4" y="-7217217"/>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100" name="Picture 99">
            <a:extLst>
              <a:ext uri="{FF2B5EF4-FFF2-40B4-BE49-F238E27FC236}">
                <a16:creationId xmlns:a16="http://schemas.microsoft.com/office/drawing/2014/main" id="{500069B0-C5F7-4999-AF98-95F2B89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7" y="2298110"/>
            <a:ext cx="5226398" cy="3199836"/>
          </a:xfrm>
          <a:prstGeom prst="rect">
            <a:avLst/>
          </a:prstGeom>
        </p:spPr>
      </p:pic>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41B73C13-E138-4699-B066-2C3FD18E125D}"/>
              </a:ext>
            </a:extLst>
          </p:cNvPr>
          <p:cNvSpPr txBox="1"/>
          <p:nvPr/>
        </p:nvSpPr>
        <p:spPr>
          <a:xfrm>
            <a:off x="7371460" y="2180602"/>
            <a:ext cx="3713832" cy="3262432"/>
          </a:xfrm>
          <a:prstGeom prst="rect">
            <a:avLst/>
          </a:prstGeom>
          <a:noFill/>
        </p:spPr>
        <p:txBody>
          <a:bodyPr wrap="square" rtlCol="0">
            <a:spAutoFit/>
          </a:bodyPr>
          <a:lstStyle/>
          <a:p>
            <a:r>
              <a:rPr lang="en-US" b="1" dirty="0">
                <a:solidFill>
                  <a:srgbClr val="6EF4D0"/>
                </a:solidFill>
                <a:latin typeface="Poppins SemiBold" panose="00000700000000000000" pitchFamily="2" charset="0"/>
                <a:cs typeface="Poppins SemiBold" panose="00000700000000000000" pitchFamily="2" charset="0"/>
              </a:rPr>
              <a:t>Can anyone suggest what is an equivalent optimization?</a:t>
            </a:r>
          </a:p>
          <a:p>
            <a:r>
              <a:rPr lang="en-US" b="1" dirty="0">
                <a:solidFill>
                  <a:srgbClr val="6EF4D0"/>
                </a:solidFill>
                <a:latin typeface="Poppins SemiBold" panose="00000700000000000000" pitchFamily="2" charset="0"/>
                <a:cs typeface="Poppins SemiBold" panose="00000700000000000000" pitchFamily="2" charset="0"/>
              </a:rPr>
              <a:t>(?&amp;?==?)</a:t>
            </a:r>
          </a:p>
          <a:p>
            <a:endParaRPr lang="en-US" b="1" dirty="0">
              <a:solidFill>
                <a:srgbClr val="6EF4D0"/>
              </a:solidFill>
              <a:latin typeface="Poppins SemiBold" panose="00000700000000000000" pitchFamily="2" charset="0"/>
              <a:cs typeface="Poppins SemiBold" panose="00000700000000000000" pitchFamily="2" charset="0"/>
            </a:endParaRPr>
          </a:p>
          <a:p>
            <a:endParaRPr lang="en-US" b="1" dirty="0">
              <a:solidFill>
                <a:srgbClr val="6EF4D0"/>
              </a:solidFill>
              <a:latin typeface="Poppins SemiBold" panose="00000700000000000000" pitchFamily="2" charset="0"/>
              <a:cs typeface="Poppins SemiBold" panose="00000700000000000000" pitchFamily="2" charset="0"/>
            </a:endParaRPr>
          </a:p>
          <a:p>
            <a:endParaRPr lang="en-US" b="1" dirty="0">
              <a:solidFill>
                <a:srgbClr val="6EF4D0"/>
              </a:solidFill>
              <a:latin typeface="Poppins SemiBold" panose="00000700000000000000" pitchFamily="2" charset="0"/>
              <a:cs typeface="Poppins SemiBold" panose="00000700000000000000" pitchFamily="2" charset="0"/>
            </a:endParaRPr>
          </a:p>
          <a:p>
            <a:r>
              <a:rPr lang="en-US" sz="1600" b="1" dirty="0">
                <a:solidFill>
                  <a:srgbClr val="6EF4D0"/>
                </a:solidFill>
                <a:latin typeface="Poppins SemiBold" panose="00000700000000000000" pitchFamily="2" charset="0"/>
                <a:cs typeface="Poppins SemiBold" panose="00000700000000000000" pitchFamily="2" charset="0"/>
              </a:rPr>
              <a:t>Clue:</a:t>
            </a:r>
          </a:p>
          <a:p>
            <a:pPr marL="342900" indent="-342900">
              <a:buAutoNum type="arabicPeriod"/>
            </a:pPr>
            <a:r>
              <a:rPr lang="en-US" sz="1600" b="1" dirty="0">
                <a:solidFill>
                  <a:srgbClr val="6EF4D0"/>
                </a:solidFill>
                <a:latin typeface="Poppins SemiBold" panose="00000700000000000000" pitchFamily="2" charset="0"/>
                <a:cs typeface="Poppins SemiBold" panose="00000700000000000000" pitchFamily="2" charset="0"/>
              </a:rPr>
              <a:t>We know `a` is the same source?</a:t>
            </a:r>
          </a:p>
          <a:p>
            <a:pPr marL="342900" indent="-342900">
              <a:buAutoNum type="arabicPeriod"/>
            </a:pPr>
            <a:r>
              <a:rPr lang="en-US" sz="1600" b="1" dirty="0">
                <a:solidFill>
                  <a:srgbClr val="6EF4D0"/>
                </a:solidFill>
                <a:latin typeface="Poppins SemiBold" panose="00000700000000000000" pitchFamily="2" charset="0"/>
                <a:cs typeface="Poppins SemiBold" panose="00000700000000000000" pitchFamily="2" charset="0"/>
              </a:rPr>
              <a:t>What values should `a` contain?</a:t>
            </a:r>
          </a:p>
          <a:p>
            <a:endParaRPr lang="en-US" dirty="0">
              <a:solidFill>
                <a:srgbClr val="6EF4D0"/>
              </a:solidFill>
              <a:latin typeface="Poppins SemiBold" panose="00000700000000000000" pitchFamily="2" charset="0"/>
              <a:cs typeface="Poppins SemiBold" panose="00000700000000000000" pitchFamily="2" charset="0"/>
            </a:endParaRPr>
          </a:p>
        </p:txBody>
      </p:sp>
      <p:pic>
        <p:nvPicPr>
          <p:cNvPr id="55" name="Picture 54">
            <a:extLst>
              <a:ext uri="{FF2B5EF4-FFF2-40B4-BE49-F238E27FC236}">
                <a16:creationId xmlns:a16="http://schemas.microsoft.com/office/drawing/2014/main" id="{091C6853-C798-40D2-A165-0D0380F9B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86598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28922" y="-7118220"/>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pic>
        <p:nvPicPr>
          <p:cNvPr id="100" name="Picture 99">
            <a:extLst>
              <a:ext uri="{FF2B5EF4-FFF2-40B4-BE49-F238E27FC236}">
                <a16:creationId xmlns:a16="http://schemas.microsoft.com/office/drawing/2014/main" id="{500069B0-C5F7-4999-AF98-95F2B89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7" y="2298110"/>
            <a:ext cx="5226398" cy="3199836"/>
          </a:xfrm>
          <a:prstGeom prst="rect">
            <a:avLst/>
          </a:prstGeom>
        </p:spPr>
      </p:pic>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Arrow Connector 106">
            <a:extLst>
              <a:ext uri="{FF2B5EF4-FFF2-40B4-BE49-F238E27FC236}">
                <a16:creationId xmlns:a16="http://schemas.microsoft.com/office/drawing/2014/main" id="{FFE3F3F7-1DF0-4A79-B55E-1B92600C452A}"/>
              </a:ext>
            </a:extLst>
          </p:cNvPr>
          <p:cNvCxnSpPr>
            <a:cxnSpLocks/>
          </p:cNvCxnSpPr>
          <p:nvPr/>
        </p:nvCxnSpPr>
        <p:spPr>
          <a:xfrm>
            <a:off x="6067080" y="3458024"/>
            <a:ext cx="919785" cy="14512"/>
          </a:xfrm>
          <a:prstGeom prst="straightConnector1">
            <a:avLst/>
          </a:prstGeom>
          <a:ln w="47625">
            <a:solidFill>
              <a:srgbClr val="686EA6"/>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2A6660B1-1675-4DF8-817B-8BE6AD586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pic>
        <p:nvPicPr>
          <p:cNvPr id="110" name="Picture 109">
            <a:extLst>
              <a:ext uri="{FF2B5EF4-FFF2-40B4-BE49-F238E27FC236}">
                <a16:creationId xmlns:a16="http://schemas.microsoft.com/office/drawing/2014/main" id="{FAA945CA-964D-4BFC-BC5F-CFDAE1AAA7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727" y="2382300"/>
            <a:ext cx="3930845" cy="3059871"/>
          </a:xfrm>
          <a:prstGeom prst="rect">
            <a:avLst/>
          </a:prstGeom>
        </p:spPr>
      </p:pic>
    </p:spTree>
    <p:extLst>
      <p:ext uri="{BB962C8B-B14F-4D97-AF65-F5344CB8AC3E}">
        <p14:creationId xmlns:p14="http://schemas.microsoft.com/office/powerpoint/2010/main" val="1792115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AB81-00D0-4071-AF67-1CD9F7930DA6}"/>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Agenda</a:t>
            </a:r>
          </a:p>
        </p:txBody>
      </p:sp>
      <p:sp>
        <p:nvSpPr>
          <p:cNvPr id="3" name="Content Placeholder 2">
            <a:extLst>
              <a:ext uri="{FF2B5EF4-FFF2-40B4-BE49-F238E27FC236}">
                <a16:creationId xmlns:a16="http://schemas.microsoft.com/office/drawing/2014/main" id="{879B6699-A008-4BC9-83CB-68060B2087F5}"/>
              </a:ext>
            </a:extLst>
          </p:cNvPr>
          <p:cNvSpPr>
            <a:spLocks noGrp="1"/>
          </p:cNvSpPr>
          <p:nvPr>
            <p:ph idx="1"/>
          </p:nvPr>
        </p:nvSpPr>
        <p:spPr>
          <a:xfrm>
            <a:off x="1495887" y="1751304"/>
            <a:ext cx="5212439" cy="4334579"/>
          </a:xfrm>
        </p:spPr>
        <p:txBody>
          <a:bodyPr>
            <a:normAutofit lnSpcReduction="10000"/>
          </a:bodyPr>
          <a:lstStyle/>
          <a:p>
            <a:r>
              <a:rPr lang="en-SG" sz="3200" b="1" dirty="0">
                <a:solidFill>
                  <a:srgbClr val="6EF4D0"/>
                </a:solidFill>
              </a:rPr>
              <a:t>Sea of Nodes</a:t>
            </a:r>
          </a:p>
          <a:p>
            <a:r>
              <a:rPr lang="en-SG" sz="3200" b="1" dirty="0">
                <a:solidFill>
                  <a:srgbClr val="6EF4D0"/>
                </a:solidFill>
              </a:rPr>
              <a:t>Turbolizer</a:t>
            </a:r>
          </a:p>
          <a:p>
            <a:r>
              <a:rPr lang="en-SG" sz="3200" b="1" dirty="0">
                <a:solidFill>
                  <a:srgbClr val="6EF4D0"/>
                </a:solidFill>
              </a:rPr>
              <a:t>Example of optimizations</a:t>
            </a:r>
          </a:p>
          <a:p>
            <a:r>
              <a:rPr lang="en-SG" sz="3200" b="1" dirty="0">
                <a:solidFill>
                  <a:srgbClr val="6EF4D0"/>
                </a:solidFill>
              </a:rPr>
              <a:t>POC</a:t>
            </a:r>
          </a:p>
          <a:p>
            <a:r>
              <a:rPr lang="en-SG" sz="3200" b="1" dirty="0">
                <a:solidFill>
                  <a:srgbClr val="6EF4D0"/>
                </a:solidFill>
              </a:rPr>
              <a:t>POC to OOB</a:t>
            </a:r>
          </a:p>
          <a:p>
            <a:r>
              <a:rPr lang="en-SG" sz="3200" b="1" dirty="0">
                <a:solidFill>
                  <a:srgbClr val="6EF4D0"/>
                </a:solidFill>
              </a:rPr>
              <a:t>Exploitation Overview</a:t>
            </a:r>
          </a:p>
          <a:p>
            <a:r>
              <a:rPr lang="en-SG" sz="3200" b="1" dirty="0">
                <a:solidFill>
                  <a:srgbClr val="6EF4D0"/>
                </a:solidFill>
              </a:rPr>
              <a:t>Conclusion </a:t>
            </a:r>
          </a:p>
          <a:p>
            <a:r>
              <a:rPr lang="en-SG" sz="3200" b="1" dirty="0">
                <a:solidFill>
                  <a:srgbClr val="6EF4D0"/>
                </a:solidFill>
              </a:rPr>
              <a:t>Q&amp;A</a:t>
            </a:r>
          </a:p>
          <a:p>
            <a:endParaRPr lang="en-SG" sz="3200" b="1" dirty="0">
              <a:solidFill>
                <a:srgbClr val="6EF4D0"/>
              </a:solidFill>
            </a:endParaRPr>
          </a:p>
        </p:txBody>
      </p:sp>
      <p:grpSp>
        <p:nvGrpSpPr>
          <p:cNvPr id="52" name="Group 51">
            <a:extLst>
              <a:ext uri="{FF2B5EF4-FFF2-40B4-BE49-F238E27FC236}">
                <a16:creationId xmlns:a16="http://schemas.microsoft.com/office/drawing/2014/main" id="{FD5508E6-8145-4720-9D13-00B100F412DE}"/>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855D028C-976A-4758-9E24-0BB0674344FC}"/>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7BB08E-ED58-4821-9E7E-42CBCCDD9BA3}"/>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5187E36E-26DA-472E-92F6-CB50EB1A71C9}"/>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29828616-F004-4881-B38A-6EAE401912C2}"/>
              </a:ext>
            </a:extLst>
          </p:cNvPr>
          <p:cNvSpPr/>
          <p:nvPr/>
        </p:nvSpPr>
        <p:spPr>
          <a:xfrm>
            <a:off x="6916075" y="757067"/>
            <a:ext cx="2473787" cy="2473787"/>
          </a:xfrm>
          <a:prstGeom prst="ellipse">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3815980-B806-469C-A896-9B8D9469FB61}"/>
              </a:ext>
            </a:extLst>
          </p:cNvPr>
          <p:cNvSpPr/>
          <p:nvPr/>
        </p:nvSpPr>
        <p:spPr>
          <a:xfrm>
            <a:off x="8648269" y="4326738"/>
            <a:ext cx="1483187" cy="1483187"/>
          </a:xfrm>
          <a:prstGeom prst="ellipse">
            <a:avLst/>
          </a:prstGeom>
          <a:solidFill>
            <a:srgbClr val="686EA6"/>
          </a:solidFill>
          <a:ln>
            <a:solidFill>
              <a:srgbClr val="686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7C30B2C-6506-4AE5-90E2-8E2A1B1E946D}"/>
              </a:ext>
            </a:extLst>
          </p:cNvPr>
          <p:cNvSpPr/>
          <p:nvPr/>
        </p:nvSpPr>
        <p:spPr>
          <a:xfrm>
            <a:off x="10057049" y="2938754"/>
            <a:ext cx="584200" cy="584200"/>
          </a:xfrm>
          <a:prstGeom prst="ellipse">
            <a:avLst/>
          </a:prstGeom>
          <a:solidFill>
            <a:srgbClr val="686EA6"/>
          </a:solidFill>
          <a:ln>
            <a:solidFill>
              <a:srgbClr val="686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40178F-B2F5-483D-8979-B74EDCF47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51397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F1E729-0635-4E21-B907-CFCEA74AE94A}"/>
              </a:ext>
            </a:extLst>
          </p:cNvPr>
          <p:cNvGrpSpPr/>
          <p:nvPr/>
        </p:nvGrpSpPr>
        <p:grpSpPr>
          <a:xfrm>
            <a:off x="0" y="-7111450"/>
            <a:ext cx="12192004" cy="6934188"/>
            <a:chOff x="-4" y="-43537"/>
            <a:chExt cx="12192004" cy="6934188"/>
          </a:xfrm>
        </p:grpSpPr>
        <p:cxnSp>
          <p:nvCxnSpPr>
            <p:cNvPr id="8" name="Straight Connector 7">
              <a:extLst>
                <a:ext uri="{FF2B5EF4-FFF2-40B4-BE49-F238E27FC236}">
                  <a16:creationId xmlns:a16="http://schemas.microsoft.com/office/drawing/2014/main" id="{C8B4A40D-1530-4B44-92AA-393B2D6EFB04}"/>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217A49-4757-4A6B-B7EF-1157E79981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A4CD-AA93-4B40-B63E-435362D3F306}"/>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368DB12-645B-4763-9391-35B34FE6B2A5}"/>
                </a:ext>
              </a:extLst>
            </p:cNvPr>
            <p:cNvGrpSpPr/>
            <p:nvPr/>
          </p:nvGrpSpPr>
          <p:grpSpPr>
            <a:xfrm>
              <a:off x="0" y="0"/>
              <a:ext cx="12192000" cy="6858000"/>
              <a:chOff x="0" y="0"/>
              <a:chExt cx="12192000" cy="6858000"/>
            </a:xfrm>
          </p:grpSpPr>
          <p:cxnSp>
            <p:nvCxnSpPr>
              <p:cNvPr id="49" name="Straight Connector 48">
                <a:extLst>
                  <a:ext uri="{FF2B5EF4-FFF2-40B4-BE49-F238E27FC236}">
                    <a16:creationId xmlns:a16="http://schemas.microsoft.com/office/drawing/2014/main" id="{C10C536B-0136-44A3-B4DB-C93905939609}"/>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C7A6F1-6C5F-4C2B-B747-06D447A5DF96}"/>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5BC367-C584-4400-9F01-BFCCAFC9A2CE}"/>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ABFFAB7-5601-4085-86BC-14615AFE6702}"/>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84C987D3-5354-4AD5-9B0E-34638AF0419F}"/>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B5CA57-6B44-4955-90C6-14D8B1A64398}"/>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D18E1-E411-4352-89ED-A35FAA3167B3}"/>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540AE5-4DA1-4BB5-8343-698D707F6003}"/>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1860344-6BE9-43F5-AC16-9F465BE2871D}"/>
                </a:ext>
              </a:extLst>
            </p:cNvPr>
            <p:cNvGrpSpPr/>
            <p:nvPr/>
          </p:nvGrpSpPr>
          <p:grpSpPr>
            <a:xfrm>
              <a:off x="6096000" y="-10886"/>
              <a:ext cx="6096000" cy="6879772"/>
              <a:chOff x="0" y="0"/>
              <a:chExt cx="12192000" cy="6858000"/>
            </a:xfrm>
          </p:grpSpPr>
          <p:cxnSp>
            <p:nvCxnSpPr>
              <p:cNvPr id="45" name="Straight Connector 44">
                <a:extLst>
                  <a:ext uri="{FF2B5EF4-FFF2-40B4-BE49-F238E27FC236}">
                    <a16:creationId xmlns:a16="http://schemas.microsoft.com/office/drawing/2014/main" id="{6703081B-A966-4B99-B2FE-2BB15F838E36}"/>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05A124-833A-4DAA-A43D-A13993867FED}"/>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70819C-DF95-4141-BF93-3488E866C4D0}"/>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2D57ED-0663-4C70-99B0-7F93F205F773}"/>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7E91FCB9-A388-4666-96FA-BCB2C9FBB7D5}"/>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555B0E-C1A7-4C0F-A09D-2F755CD492BB}"/>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0D095-A31F-46FD-94F2-6EC18DE6700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148AA7-7303-4D4A-A720-B05A4BD7464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215ECE-CD92-432A-980A-76C7AB2653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09ECC3-7437-455A-922B-6CA04E9A64DB}"/>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486BB-942C-492B-84F7-13879DFB4D92}"/>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DA9492-D4A8-42DF-AAD7-22CD8EBB7DDA}"/>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5B2622-ADAE-4081-841B-B0EAB6C7516C}"/>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E57562-B796-4AB4-836C-8D210F9A9334}"/>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FE05E9-8A32-459B-855B-4DEADB533801}"/>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00E445-DA81-4E50-BC22-5BC57834E658}"/>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A48E7F-ACA5-43D7-8D56-ADE03973FAEB}"/>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94FAA-07B0-4AE5-B082-4522E7BBB868}"/>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DE0B1E-8A27-4AEC-B855-23DAD7B9510A}"/>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8747CB-8AF8-43E5-BB7A-3F67C58BA5F2}"/>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5F198B-DEE0-4AB5-B9CC-88A44FE31FC6}"/>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432B80-3092-47E1-93F4-93F7EDFB5914}"/>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60276C-C330-41E2-9390-461AF4F57A7B}"/>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DD8916-8006-43C6-A633-5AAD18CD977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15979A-F2C0-477F-B206-2F10A555AE9E}"/>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F93A87-2EE8-4116-8711-8D4CB182E802}"/>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18ACEF-4CC3-4FAF-9A68-DE1120271E1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E80681-6519-4CBB-8F0E-242568E36A3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F4CB72-E1BA-4301-BC61-C336F002E57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522426-95CF-43FF-85EB-9AA4DBBEFD1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6F1A8D-E153-4130-BACB-75A741EA4B3C}"/>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E34FEA-D945-4505-8984-7ED7879AEAD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613B793D-BE4D-4060-B476-C6D79798E801}"/>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53" name="Group 52">
            <a:extLst>
              <a:ext uri="{FF2B5EF4-FFF2-40B4-BE49-F238E27FC236}">
                <a16:creationId xmlns:a16="http://schemas.microsoft.com/office/drawing/2014/main" id="{3C17C943-FAB4-4844-934E-3832020147B1}"/>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793CC3D1-2EAD-49AA-9A2D-25E0E7B96559}"/>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2321223-BF8C-4612-81FB-778A6C308053}"/>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02F86D2-0402-4E54-9463-FAEA205384F5}"/>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42B63AEE-4E4F-499A-94CB-757DC13AC820}"/>
              </a:ext>
            </a:extLst>
          </p:cNvPr>
          <p:cNvSpPr txBox="1"/>
          <p:nvPr/>
        </p:nvSpPr>
        <p:spPr>
          <a:xfrm>
            <a:off x="761987" y="1746842"/>
            <a:ext cx="3331038" cy="3539430"/>
          </a:xfrm>
          <a:prstGeom prst="rect">
            <a:avLst/>
          </a:prstGeom>
          <a:noFill/>
        </p:spPr>
        <p:txBody>
          <a:bodyPr wrap="square" rtlCol="0">
            <a:spAutoFit/>
          </a:bodyPr>
          <a:lstStyle/>
          <a:p>
            <a:r>
              <a:rPr lang="en-US" sz="1600" dirty="0">
                <a:solidFill>
                  <a:srgbClr val="6EF4D0"/>
                </a:solidFill>
                <a:latin typeface="Poppins Medium" panose="00000600000000000000" pitchFamily="2" charset="0"/>
                <a:cs typeface="Poppins Medium" panose="00000600000000000000" pitchFamily="2" charset="0"/>
              </a:rPr>
              <a:t>This folding is done after an attempt to reduce the conditions discussed earlier. </a:t>
            </a: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r>
              <a:rPr lang="en-US" sz="1600" dirty="0">
                <a:solidFill>
                  <a:srgbClr val="6EF4D0"/>
                </a:solidFill>
                <a:latin typeface="Poppins Medium" panose="00000600000000000000" pitchFamily="2" charset="0"/>
                <a:cs typeface="Poppins Medium" panose="00000600000000000000" pitchFamily="2" charset="0"/>
              </a:rPr>
              <a:t>Detects left condition and right condition.</a:t>
            </a: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endParaRPr lang="en-US" sz="1600" dirty="0">
              <a:solidFill>
                <a:srgbClr val="6EF4D0"/>
              </a:solidFill>
              <a:latin typeface="Poppins Medium" panose="00000600000000000000" pitchFamily="2" charset="0"/>
              <a:cs typeface="Poppins Medium" panose="00000600000000000000" pitchFamily="2" charset="0"/>
            </a:endParaRPr>
          </a:p>
          <a:p>
            <a:r>
              <a:rPr lang="en-US" sz="1600" dirty="0">
                <a:solidFill>
                  <a:srgbClr val="6EF4D0"/>
                </a:solidFill>
                <a:latin typeface="Poppins Medium" panose="00000600000000000000" pitchFamily="2" charset="0"/>
                <a:cs typeface="Poppins Medium" panose="00000600000000000000" pitchFamily="2" charset="0"/>
              </a:rPr>
              <a:t>Attempts </a:t>
            </a:r>
            <a:r>
              <a:rPr lang="en-US" sz="1600" b="1" dirty="0" err="1">
                <a:solidFill>
                  <a:srgbClr val="686EA6"/>
                </a:solidFill>
                <a:latin typeface="Poppins Medium" panose="00000600000000000000" pitchFamily="2" charset="0"/>
                <a:cs typeface="Poppins Medium" panose="00000600000000000000" pitchFamily="2" charset="0"/>
              </a:rPr>
              <a:t>TryCombine</a:t>
            </a:r>
            <a:r>
              <a:rPr lang="en-US" sz="1600" b="1" dirty="0">
                <a:solidFill>
                  <a:srgbClr val="686EA6"/>
                </a:solidFill>
                <a:latin typeface="Poppins Medium" panose="00000600000000000000" pitchFamily="2" charset="0"/>
                <a:cs typeface="Poppins Medium" panose="00000600000000000000" pitchFamily="2" charset="0"/>
              </a:rPr>
              <a:t> </a:t>
            </a:r>
            <a:r>
              <a:rPr lang="en-US" sz="1600" b="1" dirty="0">
                <a:solidFill>
                  <a:srgbClr val="6EF4D0"/>
                </a:solidFill>
                <a:latin typeface="Poppins Medium" panose="00000600000000000000" pitchFamily="2" charset="0"/>
                <a:cs typeface="Poppins Medium" panose="00000600000000000000" pitchFamily="2" charset="0"/>
              </a:rPr>
              <a:t>leading to the folding.</a:t>
            </a:r>
          </a:p>
          <a:p>
            <a:endParaRPr lang="en-US" sz="1600" dirty="0">
              <a:solidFill>
                <a:srgbClr val="6EF4D0"/>
              </a:solidFill>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FDE19872-D9FD-4BE1-B6E1-62E5B8B59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096" y="1738074"/>
            <a:ext cx="5695196" cy="4482965"/>
          </a:xfrm>
          <a:prstGeom prst="rect">
            <a:avLst/>
          </a:prstGeom>
        </p:spPr>
      </p:pic>
      <p:pic>
        <p:nvPicPr>
          <p:cNvPr id="57" name="Picture 56">
            <a:extLst>
              <a:ext uri="{FF2B5EF4-FFF2-40B4-BE49-F238E27FC236}">
                <a16:creationId xmlns:a16="http://schemas.microsoft.com/office/drawing/2014/main" id="{EE396160-C9D9-4303-8224-1F69BB248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54779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0" y="-7074720"/>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Picture 51">
            <a:extLst>
              <a:ext uri="{FF2B5EF4-FFF2-40B4-BE49-F238E27FC236}">
                <a16:creationId xmlns:a16="http://schemas.microsoft.com/office/drawing/2014/main" id="{E3D4235E-2033-4BEB-B44C-0319CD4E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56" y="1674587"/>
            <a:ext cx="6351809" cy="3830935"/>
          </a:xfrm>
          <a:prstGeom prst="rect">
            <a:avLst/>
          </a:prstGeom>
        </p:spPr>
      </p:pic>
      <p:sp>
        <p:nvSpPr>
          <p:cNvPr id="53" name="TextBox 52">
            <a:extLst>
              <a:ext uri="{FF2B5EF4-FFF2-40B4-BE49-F238E27FC236}">
                <a16:creationId xmlns:a16="http://schemas.microsoft.com/office/drawing/2014/main" id="{783D1F4C-BC86-46CB-8F2A-F9808BE5D8A3}"/>
              </a:ext>
            </a:extLst>
          </p:cNvPr>
          <p:cNvSpPr txBox="1"/>
          <p:nvPr/>
        </p:nvSpPr>
        <p:spPr>
          <a:xfrm>
            <a:off x="8057409" y="1737052"/>
            <a:ext cx="3104079" cy="3816429"/>
          </a:xfrm>
          <a:prstGeom prst="rect">
            <a:avLst/>
          </a:prstGeom>
          <a:noFill/>
        </p:spPr>
        <p:txBody>
          <a:bodyPr wrap="square" rtlCol="0">
            <a:spAutoFit/>
          </a:bodyPr>
          <a:lstStyle/>
          <a:p>
            <a:r>
              <a:rPr lang="en-US" sz="2000" dirty="0">
                <a:solidFill>
                  <a:srgbClr val="6EF4D0"/>
                </a:solidFill>
                <a:latin typeface="Poppins Medium" panose="00000600000000000000" pitchFamily="2" charset="0"/>
                <a:cs typeface="Poppins Medium" panose="00000600000000000000" pitchFamily="2" charset="0"/>
              </a:rPr>
              <a:t>After optimization, what would get printed out when `a` is 1 ? A or B, and why?</a:t>
            </a:r>
          </a:p>
          <a:p>
            <a:endParaRPr lang="en-US"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Clue:</a:t>
            </a:r>
          </a:p>
          <a:p>
            <a:r>
              <a:rPr lang="en-US" dirty="0">
                <a:solidFill>
                  <a:srgbClr val="6EF4D0"/>
                </a:solidFill>
                <a:latin typeface="Poppins Medium" panose="00000600000000000000" pitchFamily="2" charset="0"/>
                <a:cs typeface="Poppins Medium" panose="00000600000000000000" pitchFamily="2" charset="0"/>
              </a:rPr>
              <a:t>Work out the same way as what we have seen so far.</a:t>
            </a:r>
          </a:p>
        </p:txBody>
      </p:sp>
      <p:pic>
        <p:nvPicPr>
          <p:cNvPr id="55" name="Picture 54">
            <a:extLst>
              <a:ext uri="{FF2B5EF4-FFF2-40B4-BE49-F238E27FC236}">
                <a16:creationId xmlns:a16="http://schemas.microsoft.com/office/drawing/2014/main" id="{A28EC080-6D29-456C-84F4-C171902BB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39770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0" y="-7074720"/>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Picture 51">
            <a:extLst>
              <a:ext uri="{FF2B5EF4-FFF2-40B4-BE49-F238E27FC236}">
                <a16:creationId xmlns:a16="http://schemas.microsoft.com/office/drawing/2014/main" id="{E3D4235E-2033-4BEB-B44C-0319CD4E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56" y="1674587"/>
            <a:ext cx="6351809" cy="3830935"/>
          </a:xfrm>
          <a:prstGeom prst="rect">
            <a:avLst/>
          </a:prstGeom>
        </p:spPr>
      </p:pic>
      <p:sp>
        <p:nvSpPr>
          <p:cNvPr id="53" name="TextBox 52">
            <a:extLst>
              <a:ext uri="{FF2B5EF4-FFF2-40B4-BE49-F238E27FC236}">
                <a16:creationId xmlns:a16="http://schemas.microsoft.com/office/drawing/2014/main" id="{783D1F4C-BC86-46CB-8F2A-F9808BE5D8A3}"/>
              </a:ext>
            </a:extLst>
          </p:cNvPr>
          <p:cNvSpPr txBox="1"/>
          <p:nvPr/>
        </p:nvSpPr>
        <p:spPr>
          <a:xfrm>
            <a:off x="8057409" y="1546755"/>
            <a:ext cx="3403435" cy="3970318"/>
          </a:xfrm>
          <a:prstGeom prst="rect">
            <a:avLst/>
          </a:prstGeom>
          <a:noFill/>
        </p:spPr>
        <p:txBody>
          <a:bodyPr wrap="square" rtlCol="0">
            <a:spAutoFit/>
          </a:bodyPr>
          <a:lstStyle/>
          <a:p>
            <a:r>
              <a:rPr lang="en-US" dirty="0">
                <a:solidFill>
                  <a:srgbClr val="6EF4D0"/>
                </a:solidFill>
                <a:latin typeface="Poppins Medium" panose="00000600000000000000" pitchFamily="2" charset="0"/>
                <a:cs typeface="Poppins Medium" panose="00000600000000000000" pitchFamily="2" charset="0"/>
              </a:rPr>
              <a:t>Answer:  </a:t>
            </a:r>
            <a:r>
              <a:rPr lang="en-US" b="1" dirty="0">
                <a:solidFill>
                  <a:srgbClr val="6EF4D0"/>
                </a:solidFill>
                <a:latin typeface="Poppins Medium" panose="00000600000000000000" pitchFamily="2" charset="0"/>
                <a:cs typeface="Poppins Medium" panose="00000600000000000000" pitchFamily="2" charset="0"/>
              </a:rPr>
              <a:t>A gets printed out and a is 1 after optimization.</a:t>
            </a:r>
          </a:p>
          <a:p>
            <a:endParaRPr lang="en-US" b="1"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After Optimization, </a:t>
            </a:r>
          </a:p>
          <a:p>
            <a:r>
              <a:rPr lang="en-US" b="1" dirty="0">
                <a:solidFill>
                  <a:srgbClr val="686EA6"/>
                </a:solidFill>
                <a:latin typeface="Poppins Medium" panose="00000600000000000000" pitchFamily="2" charset="0"/>
                <a:cs typeface="Poppins Medium" panose="00000600000000000000" pitchFamily="2" charset="0"/>
              </a:rPr>
              <a:t>( a&amp; ( 1|2 ) ==(1|1) ) </a:t>
            </a:r>
          </a:p>
          <a:p>
            <a:endParaRPr lang="en-US" b="1" dirty="0">
              <a:solidFill>
                <a:srgbClr val="686EA6"/>
              </a:solidFill>
              <a:latin typeface="Poppins Medium" panose="00000600000000000000" pitchFamily="2" charset="0"/>
              <a:cs typeface="Poppins Medium" panose="00000600000000000000" pitchFamily="2" charset="0"/>
            </a:endParaRPr>
          </a:p>
          <a:p>
            <a:r>
              <a:rPr lang="en-US" b="1" dirty="0">
                <a:solidFill>
                  <a:srgbClr val="6EF4D0"/>
                </a:solidFill>
                <a:latin typeface="Poppins Medium" panose="00000600000000000000" pitchFamily="2" charset="0"/>
                <a:cs typeface="Poppins Medium" panose="00000600000000000000" pitchFamily="2" charset="0"/>
              </a:rPr>
              <a:t>Which gives</a:t>
            </a:r>
          </a:p>
          <a:p>
            <a:r>
              <a:rPr lang="en-US" b="1" dirty="0">
                <a:solidFill>
                  <a:srgbClr val="686EA6"/>
                </a:solidFill>
                <a:latin typeface="Poppins Medium" panose="00000600000000000000" pitchFamily="2" charset="0"/>
                <a:cs typeface="Poppins Medium" panose="00000600000000000000" pitchFamily="2" charset="0"/>
              </a:rPr>
              <a:t> (a&amp;3==1)</a:t>
            </a:r>
          </a:p>
          <a:p>
            <a:endParaRPr lang="en-US" b="1" dirty="0">
              <a:solidFill>
                <a:srgbClr val="686EA6"/>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Therefore 1&amp;3 == 1 is evaluated as True.</a:t>
            </a:r>
          </a:p>
        </p:txBody>
      </p:sp>
      <p:pic>
        <p:nvPicPr>
          <p:cNvPr id="55" name="Picture 54">
            <a:extLst>
              <a:ext uri="{FF2B5EF4-FFF2-40B4-BE49-F238E27FC236}">
                <a16:creationId xmlns:a16="http://schemas.microsoft.com/office/drawing/2014/main" id="{5372F49C-1140-4F13-B39B-CC2CA33EC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098030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45366" y="-7017920"/>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848CB092-44B5-4D68-8C51-32A1C4F31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420" y="1890971"/>
            <a:ext cx="4554986" cy="4329289"/>
          </a:xfrm>
          <a:prstGeom prst="rect">
            <a:avLst/>
          </a:prstGeom>
        </p:spPr>
      </p:pic>
      <p:sp>
        <p:nvSpPr>
          <p:cNvPr id="63" name="TextBox 62">
            <a:extLst>
              <a:ext uri="{FF2B5EF4-FFF2-40B4-BE49-F238E27FC236}">
                <a16:creationId xmlns:a16="http://schemas.microsoft.com/office/drawing/2014/main" id="{D531C2D1-2B04-4B74-B08A-FD442A40EF33}"/>
              </a:ext>
            </a:extLst>
          </p:cNvPr>
          <p:cNvSpPr txBox="1"/>
          <p:nvPr/>
        </p:nvSpPr>
        <p:spPr>
          <a:xfrm>
            <a:off x="887985" y="2337507"/>
            <a:ext cx="6101644" cy="3416320"/>
          </a:xfrm>
          <a:prstGeom prst="rect">
            <a:avLst/>
          </a:prstGeom>
          <a:noFill/>
        </p:spPr>
        <p:txBody>
          <a:bodyPr wrap="square">
            <a:spAutoFit/>
          </a:bodyPr>
          <a:lstStyle/>
          <a:p>
            <a:r>
              <a:rPr lang="en-US" dirty="0">
                <a:solidFill>
                  <a:srgbClr val="6EF4D0"/>
                </a:solidFill>
                <a:latin typeface="Poppins Medium" panose="00000600000000000000" pitchFamily="2" charset="0"/>
                <a:cs typeface="Poppins Medium" panose="00000600000000000000" pitchFamily="2" charset="0"/>
              </a:rPr>
              <a:t>Answer:  </a:t>
            </a:r>
            <a:r>
              <a:rPr lang="en-US" b="1" dirty="0">
                <a:solidFill>
                  <a:srgbClr val="6EF4D0"/>
                </a:solidFill>
                <a:latin typeface="Poppins Medium" panose="00000600000000000000" pitchFamily="2" charset="0"/>
                <a:cs typeface="Poppins Medium" panose="00000600000000000000" pitchFamily="2" charset="0"/>
              </a:rPr>
              <a:t>A gets printed out and a is 1 after optimization.</a:t>
            </a:r>
          </a:p>
          <a:p>
            <a:endParaRPr lang="en-US" b="1"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After Optimization, </a:t>
            </a:r>
          </a:p>
          <a:p>
            <a:r>
              <a:rPr lang="en-US" b="1" dirty="0">
                <a:solidFill>
                  <a:srgbClr val="686EA6"/>
                </a:solidFill>
                <a:latin typeface="Poppins Medium" panose="00000600000000000000" pitchFamily="2" charset="0"/>
                <a:cs typeface="Poppins Medium" panose="00000600000000000000" pitchFamily="2" charset="0"/>
              </a:rPr>
              <a:t>( a&amp; ( 1|2 ) ==(1|1) ) </a:t>
            </a:r>
          </a:p>
          <a:p>
            <a:endParaRPr lang="en-US" b="1" dirty="0">
              <a:solidFill>
                <a:srgbClr val="686EA6"/>
              </a:solidFill>
              <a:latin typeface="Poppins Medium" panose="00000600000000000000" pitchFamily="2" charset="0"/>
              <a:cs typeface="Poppins Medium" panose="00000600000000000000" pitchFamily="2" charset="0"/>
            </a:endParaRPr>
          </a:p>
          <a:p>
            <a:r>
              <a:rPr lang="en-US" b="1" dirty="0">
                <a:solidFill>
                  <a:srgbClr val="6EF4D0"/>
                </a:solidFill>
                <a:latin typeface="Poppins Medium" panose="00000600000000000000" pitchFamily="2" charset="0"/>
                <a:cs typeface="Poppins Medium" panose="00000600000000000000" pitchFamily="2" charset="0"/>
              </a:rPr>
              <a:t>Which gives</a:t>
            </a:r>
          </a:p>
          <a:p>
            <a:r>
              <a:rPr lang="en-US" b="1" dirty="0">
                <a:solidFill>
                  <a:srgbClr val="686EA6"/>
                </a:solidFill>
                <a:latin typeface="Poppins Medium" panose="00000600000000000000" pitchFamily="2" charset="0"/>
                <a:cs typeface="Poppins Medium" panose="00000600000000000000" pitchFamily="2" charset="0"/>
              </a:rPr>
              <a:t> (a&amp;3==1)</a:t>
            </a:r>
          </a:p>
          <a:p>
            <a:endParaRPr lang="en-US" b="1" dirty="0">
              <a:solidFill>
                <a:srgbClr val="686EA6"/>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Therefore 1&amp;3 == 1 is evaluated as True.</a:t>
            </a:r>
          </a:p>
        </p:txBody>
      </p:sp>
    </p:spTree>
    <p:extLst>
      <p:ext uri="{BB962C8B-B14F-4D97-AF65-F5344CB8AC3E}">
        <p14:creationId xmlns:p14="http://schemas.microsoft.com/office/powerpoint/2010/main" val="143487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127566-F47F-427A-973E-6457B3E97A54}"/>
              </a:ext>
            </a:extLst>
          </p:cNvPr>
          <p:cNvGrpSpPr/>
          <p:nvPr/>
        </p:nvGrpSpPr>
        <p:grpSpPr>
          <a:xfrm>
            <a:off x="-45366" y="-7017920"/>
            <a:ext cx="12192004" cy="6934188"/>
            <a:chOff x="-4" y="-43537"/>
            <a:chExt cx="12192004" cy="6934188"/>
          </a:xfrm>
        </p:grpSpPr>
        <p:cxnSp>
          <p:nvCxnSpPr>
            <p:cNvPr id="6" name="Straight Connector 5">
              <a:extLst>
                <a:ext uri="{FF2B5EF4-FFF2-40B4-BE49-F238E27FC236}">
                  <a16:creationId xmlns:a16="http://schemas.microsoft.com/office/drawing/2014/main" id="{84E872AB-84B0-4AFC-9251-3BD9C645DE98}"/>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FC82B6-BCEF-4649-B597-A8D273C1B6C6}"/>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4BCEE9-4D0B-4497-B68B-78675034A0D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595705-EF01-48CD-83DF-E2611643C71E}"/>
                </a:ext>
              </a:extLst>
            </p:cNvPr>
            <p:cNvGrpSpPr/>
            <p:nvPr/>
          </p:nvGrpSpPr>
          <p:grpSpPr>
            <a:xfrm>
              <a:off x="0" y="0"/>
              <a:ext cx="12192000" cy="6858000"/>
              <a:chOff x="0" y="0"/>
              <a:chExt cx="12192000" cy="6858000"/>
            </a:xfrm>
          </p:grpSpPr>
          <p:cxnSp>
            <p:nvCxnSpPr>
              <p:cNvPr id="47" name="Straight Connector 46">
                <a:extLst>
                  <a:ext uri="{FF2B5EF4-FFF2-40B4-BE49-F238E27FC236}">
                    <a16:creationId xmlns:a16="http://schemas.microsoft.com/office/drawing/2014/main" id="{BB222DFC-BA8D-4BC6-B5C2-D87FE9386C82}"/>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B8123-31A4-4365-92C5-AB8EBAC5E87A}"/>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9586B-5FD2-4706-A33A-D3842A55BAD9}"/>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504F92-9AD0-4E7C-B526-A13AD7DA1C19}"/>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7854F8-A8D9-44F5-B27A-0C67C3361363}"/>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3EEEB9-9070-4843-A0BF-3F58B8D802EC}"/>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F6D31-FA69-4E04-B415-F0E37A6D59E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A6208E-A07C-4A5A-A0C9-8BD9509F22BA}"/>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514090F-D968-4250-A35B-ED4382CC316C}"/>
                </a:ext>
              </a:extLst>
            </p:cNvPr>
            <p:cNvGrpSpPr/>
            <p:nvPr/>
          </p:nvGrpSpPr>
          <p:grpSpPr>
            <a:xfrm>
              <a:off x="6096000" y="-10886"/>
              <a:ext cx="6096000" cy="6879772"/>
              <a:chOff x="0" y="0"/>
              <a:chExt cx="12192000" cy="6858000"/>
            </a:xfrm>
          </p:grpSpPr>
          <p:cxnSp>
            <p:nvCxnSpPr>
              <p:cNvPr id="43" name="Straight Connector 42">
                <a:extLst>
                  <a:ext uri="{FF2B5EF4-FFF2-40B4-BE49-F238E27FC236}">
                    <a16:creationId xmlns:a16="http://schemas.microsoft.com/office/drawing/2014/main" id="{8D59DB51-100A-4ED8-BD98-9FAE51EC3C43}"/>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7B8F3C-62A2-4EF3-8A20-B5DA1D24343B}"/>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0F5EBF-8150-407C-A23B-567D965364F1}"/>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5E498-4D3A-426C-8B0C-D51CFEBE5457}"/>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692352C5-AEFD-46C1-9B73-BF5C59549BD8}"/>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D326A0-3BE3-4BD5-A8AB-03E9D28D679E}"/>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BAE16-3F61-40A0-B0C6-6C029A86DCA1}"/>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14C1D3-BADC-4697-81C8-5602174E8B70}"/>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D8945-047A-4898-A344-62A5B759F403}"/>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1F70B-5B2D-41D5-A97C-02C04A8E38C7}"/>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23F6-F89A-40F5-8CE4-8C6D4E9DF55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A815C4-7004-4860-8E6D-9FE54605D859}"/>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42C7D2-83C3-4C04-A115-2036D9E8CF53}"/>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B98A8D-A326-4939-9F94-8224FECB6231}"/>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F56DB-E151-459A-A805-BE92AFCC586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15FFE8-95CA-4D96-83C5-D6C2CA175B26}"/>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0AD92-ACE8-4F48-9C51-437B3B96B0FF}"/>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8D929A-1B8A-4F06-A6B0-BBB71226AC4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6228CD-0051-4207-AF7C-336AF0BE8B4C}"/>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32E77-60E8-4A2B-AEB9-2C6BB9031AFD}"/>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1DC224-F51A-4803-A9D3-ED9E2087215E}"/>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EAD4EE-95DF-4C33-92B3-F9BF48C40918}"/>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EAF5D9-4758-4EDE-BB69-3D7F2E99A4AA}"/>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A70E05-CFDC-41A0-908F-5BEF79AA6C0A}"/>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BC742-492E-4624-BE78-A975B31EBDC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3D0FEB-15AF-4B9E-82E0-69768BD2004E}"/>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D2AD0-6FE7-4EBB-BF19-FC58D4F8E1F1}"/>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3D4244-32EB-4373-8CDC-4C6970622EB3}"/>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15E314A-6585-4B95-89DE-CEC8D0B3B3BA}"/>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91F58-A187-4B8D-959C-FDB2C01B68D6}"/>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839D61-CA9F-41E4-9BF8-3FF094ED223B}"/>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288FC-EA1D-464C-9585-5D138F838CAF}"/>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22EA73B5-C8C2-497E-A14A-BDA0DC2A3053}"/>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Think Compiler</a:t>
            </a:r>
          </a:p>
        </p:txBody>
      </p:sp>
      <p:grpSp>
        <p:nvGrpSpPr>
          <p:cNvPr id="101" name="Group 100">
            <a:extLst>
              <a:ext uri="{FF2B5EF4-FFF2-40B4-BE49-F238E27FC236}">
                <a16:creationId xmlns:a16="http://schemas.microsoft.com/office/drawing/2014/main" id="{50482CBB-467D-4383-90A4-D62019D52009}"/>
              </a:ext>
            </a:extLst>
          </p:cNvPr>
          <p:cNvGrpSpPr/>
          <p:nvPr/>
        </p:nvGrpSpPr>
        <p:grpSpPr>
          <a:xfrm rot="16200000">
            <a:off x="1516748" y="5388766"/>
            <a:ext cx="464457" cy="1951491"/>
            <a:chOff x="1095832" y="5013889"/>
            <a:chExt cx="464457" cy="1951491"/>
          </a:xfrm>
        </p:grpSpPr>
        <p:sp>
          <p:nvSpPr>
            <p:cNvPr id="102" name="Rectangle 101">
              <a:extLst>
                <a:ext uri="{FF2B5EF4-FFF2-40B4-BE49-F238E27FC236}">
                  <a16:creationId xmlns:a16="http://schemas.microsoft.com/office/drawing/2014/main" id="{8D940B3A-BE7D-4226-9592-64CCA4BBED8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DCC4C94-5085-47EC-A844-6AFAEF896F9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1E59402-D686-4B32-8424-61DD23870824}"/>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D531C2D1-2B04-4B74-B08A-FD442A40EF33}"/>
              </a:ext>
            </a:extLst>
          </p:cNvPr>
          <p:cNvSpPr txBox="1"/>
          <p:nvPr/>
        </p:nvSpPr>
        <p:spPr>
          <a:xfrm>
            <a:off x="887985" y="2337507"/>
            <a:ext cx="6101644" cy="3416320"/>
          </a:xfrm>
          <a:prstGeom prst="rect">
            <a:avLst/>
          </a:prstGeom>
          <a:noFill/>
        </p:spPr>
        <p:txBody>
          <a:bodyPr wrap="square">
            <a:spAutoFit/>
          </a:bodyPr>
          <a:lstStyle/>
          <a:p>
            <a:r>
              <a:rPr lang="en-US" dirty="0">
                <a:solidFill>
                  <a:srgbClr val="6EF4D0"/>
                </a:solidFill>
                <a:latin typeface="Poppins Medium" panose="00000600000000000000" pitchFamily="2" charset="0"/>
                <a:cs typeface="Poppins Medium" panose="00000600000000000000" pitchFamily="2" charset="0"/>
              </a:rPr>
              <a:t>Answer:  </a:t>
            </a:r>
            <a:r>
              <a:rPr lang="en-US" b="1" dirty="0">
                <a:solidFill>
                  <a:srgbClr val="6EF4D0"/>
                </a:solidFill>
                <a:latin typeface="Poppins Medium" panose="00000600000000000000" pitchFamily="2" charset="0"/>
                <a:cs typeface="Poppins Medium" panose="00000600000000000000" pitchFamily="2" charset="0"/>
              </a:rPr>
              <a:t>A gets printed out and a is 1 after optimization.</a:t>
            </a:r>
          </a:p>
          <a:p>
            <a:endParaRPr lang="en-US" b="1" dirty="0">
              <a:solidFill>
                <a:srgbClr val="6EF4D0"/>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After Optimization, </a:t>
            </a:r>
          </a:p>
          <a:p>
            <a:r>
              <a:rPr lang="en-US" b="1" dirty="0">
                <a:solidFill>
                  <a:srgbClr val="686EA6"/>
                </a:solidFill>
                <a:latin typeface="Poppins Medium" panose="00000600000000000000" pitchFamily="2" charset="0"/>
                <a:cs typeface="Poppins Medium" panose="00000600000000000000" pitchFamily="2" charset="0"/>
              </a:rPr>
              <a:t>( a&amp; ( 1|2 ) ==(1|1) ) </a:t>
            </a:r>
          </a:p>
          <a:p>
            <a:endParaRPr lang="en-US" b="1" dirty="0">
              <a:solidFill>
                <a:srgbClr val="686EA6"/>
              </a:solidFill>
              <a:latin typeface="Poppins Medium" panose="00000600000000000000" pitchFamily="2" charset="0"/>
              <a:cs typeface="Poppins Medium" panose="00000600000000000000" pitchFamily="2" charset="0"/>
            </a:endParaRPr>
          </a:p>
          <a:p>
            <a:r>
              <a:rPr lang="en-US" b="1" dirty="0">
                <a:solidFill>
                  <a:srgbClr val="6EF4D0"/>
                </a:solidFill>
                <a:latin typeface="Poppins Medium" panose="00000600000000000000" pitchFamily="2" charset="0"/>
                <a:cs typeface="Poppins Medium" panose="00000600000000000000" pitchFamily="2" charset="0"/>
              </a:rPr>
              <a:t>Which gives</a:t>
            </a:r>
          </a:p>
          <a:p>
            <a:r>
              <a:rPr lang="en-US" b="1" dirty="0">
                <a:solidFill>
                  <a:srgbClr val="686EA6"/>
                </a:solidFill>
                <a:latin typeface="Poppins Medium" panose="00000600000000000000" pitchFamily="2" charset="0"/>
                <a:cs typeface="Poppins Medium" panose="00000600000000000000" pitchFamily="2" charset="0"/>
              </a:rPr>
              <a:t> (a&amp;3==1)</a:t>
            </a:r>
          </a:p>
          <a:p>
            <a:endParaRPr lang="en-US" b="1" dirty="0">
              <a:solidFill>
                <a:srgbClr val="686EA6"/>
              </a:solidFill>
              <a:latin typeface="Poppins Medium" panose="00000600000000000000" pitchFamily="2" charset="0"/>
              <a:cs typeface="Poppins Medium" panose="00000600000000000000" pitchFamily="2" charset="0"/>
            </a:endParaRP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Therefore 1&amp;3 == 1 is evaluated as True.</a:t>
            </a:r>
          </a:p>
        </p:txBody>
      </p:sp>
      <p:pic>
        <p:nvPicPr>
          <p:cNvPr id="55" name="Picture 54">
            <a:extLst>
              <a:ext uri="{FF2B5EF4-FFF2-40B4-BE49-F238E27FC236}">
                <a16:creationId xmlns:a16="http://schemas.microsoft.com/office/drawing/2014/main" id="{C5FF262A-D053-4FA7-AD42-154ABC688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62" y="0"/>
            <a:ext cx="5103902" cy="6858000"/>
          </a:xfrm>
          <a:prstGeom prst="rect">
            <a:avLst/>
          </a:prstGeom>
        </p:spPr>
      </p:pic>
    </p:spTree>
    <p:extLst>
      <p:ext uri="{BB962C8B-B14F-4D97-AF65-F5344CB8AC3E}">
        <p14:creationId xmlns:p14="http://schemas.microsoft.com/office/powerpoint/2010/main" val="336266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7118205"/>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The POC</a:t>
            </a:r>
          </a:p>
        </p:txBody>
      </p:sp>
      <p:pic>
        <p:nvPicPr>
          <p:cNvPr id="54" name="Picture 53">
            <a:extLst>
              <a:ext uri="{FF2B5EF4-FFF2-40B4-BE49-F238E27FC236}">
                <a16:creationId xmlns:a16="http://schemas.microsoft.com/office/drawing/2014/main" id="{05AA5FF9-6C0C-49F5-8CDA-C82743C0C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24" y="1760352"/>
            <a:ext cx="7367156" cy="3671618"/>
          </a:xfrm>
          <a:prstGeom prst="rect">
            <a:avLst/>
          </a:prstGeom>
        </p:spPr>
      </p:pic>
      <p:sp>
        <p:nvSpPr>
          <p:cNvPr id="55" name="TextBox 54">
            <a:extLst>
              <a:ext uri="{FF2B5EF4-FFF2-40B4-BE49-F238E27FC236}">
                <a16:creationId xmlns:a16="http://schemas.microsoft.com/office/drawing/2014/main" id="{72DB23D7-9F5E-473F-A245-53ECEF66A163}"/>
              </a:ext>
            </a:extLst>
          </p:cNvPr>
          <p:cNvSpPr txBox="1"/>
          <p:nvPr/>
        </p:nvSpPr>
        <p:spPr>
          <a:xfrm>
            <a:off x="8823074" y="1709079"/>
            <a:ext cx="2836632" cy="3847207"/>
          </a:xfrm>
          <a:prstGeom prst="rect">
            <a:avLst/>
          </a:prstGeom>
          <a:noFill/>
        </p:spPr>
        <p:txBody>
          <a:bodyPr wrap="square" rtlCol="0">
            <a:spAutoFit/>
          </a:bodyPr>
          <a:lstStyle/>
          <a:p>
            <a:r>
              <a:rPr lang="en-US" sz="1600" dirty="0">
                <a:solidFill>
                  <a:srgbClr val="6EF4D0"/>
                </a:solidFill>
                <a:latin typeface="Poppins SemiBold" panose="00000700000000000000" pitchFamily="2" charset="0"/>
                <a:cs typeface="Poppins SemiBold" panose="00000700000000000000" pitchFamily="2" charset="0"/>
              </a:rPr>
              <a:t>The reason this happens is that the optimization code </a:t>
            </a:r>
            <a:r>
              <a:rPr lang="en-US" u="sng" dirty="0">
                <a:solidFill>
                  <a:srgbClr val="686EA6"/>
                </a:solidFill>
                <a:latin typeface="Poppins SemiBold" panose="00000700000000000000" pitchFamily="2" charset="0"/>
                <a:cs typeface="Poppins SemiBold" panose="00000700000000000000" pitchFamily="2" charset="0"/>
              </a:rPr>
              <a:t>did not account for the </a:t>
            </a:r>
            <a:r>
              <a:rPr lang="en-US" b="1" u="sng" dirty="0">
                <a:solidFill>
                  <a:srgbClr val="686EA6"/>
                </a:solidFill>
                <a:latin typeface="Poppins SemiBold" panose="00000700000000000000" pitchFamily="2" charset="0"/>
                <a:cs typeface="Poppins SemiBold" panose="00000700000000000000" pitchFamily="2" charset="0"/>
              </a:rPr>
              <a:t>satisfiability</a:t>
            </a:r>
            <a:r>
              <a:rPr lang="en-US" b="1" dirty="0">
                <a:solidFill>
                  <a:srgbClr val="6EF4D0"/>
                </a:solidFill>
                <a:latin typeface="Poppins SemiBold" panose="00000700000000000000" pitchFamily="2" charset="0"/>
                <a:cs typeface="Poppins SemiBold" panose="00000700000000000000" pitchFamily="2" charset="0"/>
              </a:rPr>
              <a:t> </a:t>
            </a:r>
            <a:r>
              <a:rPr lang="en-US" sz="1600" dirty="0">
                <a:solidFill>
                  <a:srgbClr val="6EF4D0"/>
                </a:solidFill>
                <a:latin typeface="Poppins SemiBold" panose="00000700000000000000" pitchFamily="2" charset="0"/>
                <a:cs typeface="Poppins SemiBold" panose="00000700000000000000" pitchFamily="2" charset="0"/>
              </a:rPr>
              <a:t>of the condition.</a:t>
            </a: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a&amp;5 == 2 is not satisfiable.</a:t>
            </a: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a&amp;6 is also not satisfiable.</a:t>
            </a: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a&amp;7 == 3 or</a:t>
            </a:r>
          </a:p>
          <a:p>
            <a:r>
              <a:rPr lang="en-US" sz="1600" dirty="0">
                <a:solidFill>
                  <a:srgbClr val="6EF4D0"/>
                </a:solidFill>
                <a:latin typeface="Poppins SemiBold" panose="00000700000000000000" pitchFamily="2" charset="0"/>
                <a:cs typeface="Poppins SemiBold" panose="00000700000000000000" pitchFamily="2" charset="0"/>
              </a:rPr>
              <a:t>a&amp;0b111 == 0b011 is satisfiable with value 3 !</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5A5DADDA-42FE-40B5-8243-8E4BDE96266A}"/>
              </a:ext>
            </a:extLst>
          </p:cNvPr>
          <p:cNvSpPr txBox="1"/>
          <p:nvPr/>
        </p:nvSpPr>
        <p:spPr>
          <a:xfrm>
            <a:off x="655637" y="5494731"/>
            <a:ext cx="6816725" cy="369332"/>
          </a:xfrm>
          <a:prstGeom prst="rect">
            <a:avLst/>
          </a:prstGeom>
          <a:noFill/>
        </p:spPr>
        <p:txBody>
          <a:bodyPr wrap="square">
            <a:spAutoFit/>
          </a:bodyPr>
          <a:lstStyle/>
          <a:p>
            <a:r>
              <a:rPr lang="en-US" dirty="0">
                <a:solidFill>
                  <a:srgbClr val="686EA6"/>
                </a:solidFill>
              </a:rPr>
              <a:t>https://bugs.chromium.org/p/chromium/issues/detail?id=1234770</a:t>
            </a:r>
          </a:p>
        </p:txBody>
      </p:sp>
      <p:pic>
        <p:nvPicPr>
          <p:cNvPr id="56" name="Picture 55">
            <a:extLst>
              <a:ext uri="{FF2B5EF4-FFF2-40B4-BE49-F238E27FC236}">
                <a16:creationId xmlns:a16="http://schemas.microsoft.com/office/drawing/2014/main" id="{9B6E8976-7FD3-4B83-87AE-75D4950E5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3379" y="4346223"/>
            <a:ext cx="3928932" cy="3928932"/>
          </a:xfrm>
          <a:prstGeom prst="rect">
            <a:avLst/>
          </a:prstGeom>
        </p:spPr>
      </p:pic>
    </p:spTree>
    <p:extLst>
      <p:ext uri="{BB962C8B-B14F-4D97-AF65-F5344CB8AC3E}">
        <p14:creationId xmlns:p14="http://schemas.microsoft.com/office/powerpoint/2010/main" val="66572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7118205"/>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The POC</a:t>
            </a:r>
          </a:p>
        </p:txBody>
      </p:sp>
      <p:pic>
        <p:nvPicPr>
          <p:cNvPr id="54" name="Picture 53">
            <a:extLst>
              <a:ext uri="{FF2B5EF4-FFF2-40B4-BE49-F238E27FC236}">
                <a16:creationId xmlns:a16="http://schemas.microsoft.com/office/drawing/2014/main" id="{05AA5FF9-6C0C-49F5-8CDA-C82743C0C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24" y="1760352"/>
            <a:ext cx="7367156" cy="3671618"/>
          </a:xfrm>
          <a:prstGeom prst="rect">
            <a:avLst/>
          </a:prstGeom>
        </p:spPr>
      </p:pic>
      <p:sp>
        <p:nvSpPr>
          <p:cNvPr id="55" name="TextBox 54">
            <a:extLst>
              <a:ext uri="{FF2B5EF4-FFF2-40B4-BE49-F238E27FC236}">
                <a16:creationId xmlns:a16="http://schemas.microsoft.com/office/drawing/2014/main" id="{72DB23D7-9F5E-473F-A245-53ECEF66A163}"/>
              </a:ext>
            </a:extLst>
          </p:cNvPr>
          <p:cNvSpPr txBox="1"/>
          <p:nvPr/>
        </p:nvSpPr>
        <p:spPr>
          <a:xfrm>
            <a:off x="8823074" y="1709079"/>
            <a:ext cx="2836632" cy="3785652"/>
          </a:xfrm>
          <a:prstGeom prst="rect">
            <a:avLst/>
          </a:prstGeom>
          <a:noFill/>
        </p:spPr>
        <p:txBody>
          <a:bodyPr wrap="square" rtlCol="0">
            <a:spAutoFit/>
          </a:bodyPr>
          <a:lstStyle/>
          <a:p>
            <a:r>
              <a:rPr lang="en-US" sz="1600" dirty="0">
                <a:solidFill>
                  <a:srgbClr val="6EF4D0"/>
                </a:solidFill>
                <a:latin typeface="Poppins SemiBold" panose="00000700000000000000" pitchFamily="2" charset="0"/>
                <a:cs typeface="Poppins SemiBold" panose="00000700000000000000" pitchFamily="2" charset="0"/>
              </a:rPr>
              <a:t>The thing is that this bug as it </a:t>
            </a:r>
            <a:r>
              <a:rPr lang="en-US" sz="1600" dirty="0">
                <a:solidFill>
                  <a:srgbClr val="686EA6"/>
                </a:solidFill>
                <a:latin typeface="Poppins SemiBold" panose="00000700000000000000" pitchFamily="2" charset="0"/>
                <a:cs typeface="Poppins SemiBold" panose="00000700000000000000" pitchFamily="2" charset="0"/>
              </a:rPr>
              <a:t>now appears harmless</a:t>
            </a:r>
            <a:r>
              <a:rPr lang="en-US" sz="1600" dirty="0">
                <a:solidFill>
                  <a:srgbClr val="6EF4D0"/>
                </a:solidFill>
                <a:latin typeface="Poppins SemiBold" panose="00000700000000000000" pitchFamily="2" charset="0"/>
                <a:cs typeface="Poppins SemiBold" panose="00000700000000000000" pitchFamily="2" charset="0"/>
              </a:rPr>
              <a:t>.</a:t>
            </a: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However, it is possible to change that to </a:t>
            </a:r>
            <a:r>
              <a:rPr lang="en-US" sz="1600" dirty="0">
                <a:solidFill>
                  <a:srgbClr val="686EA6"/>
                </a:solidFill>
                <a:latin typeface="Poppins SemiBold" panose="00000700000000000000" pitchFamily="2" charset="0"/>
                <a:cs typeface="Poppins SemiBold" panose="00000700000000000000" pitchFamily="2" charset="0"/>
              </a:rPr>
              <a:t>Out-Of-Bound Read Write</a:t>
            </a:r>
            <a:r>
              <a:rPr lang="en-US" sz="1600" dirty="0">
                <a:solidFill>
                  <a:srgbClr val="6EF4D0"/>
                </a:solidFill>
                <a:latin typeface="Poppins SemiBold" panose="00000700000000000000" pitchFamily="2" charset="0"/>
                <a:cs typeface="Poppins SemiBold" panose="00000700000000000000" pitchFamily="2" charset="0"/>
              </a:rPr>
              <a:t>.</a:t>
            </a: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86EA6"/>
                </a:solidFill>
                <a:latin typeface="Poppins SemiBold" panose="00000700000000000000" pitchFamily="2" charset="0"/>
                <a:cs typeface="Poppins SemiBold" panose="00000700000000000000" pitchFamily="2" charset="0"/>
              </a:rPr>
              <a:t>Turbolizer</a:t>
            </a:r>
            <a:r>
              <a:rPr lang="en-US" sz="1600" dirty="0">
                <a:solidFill>
                  <a:srgbClr val="6EF4D0"/>
                </a:solidFill>
                <a:latin typeface="Poppins SemiBold" panose="00000700000000000000" pitchFamily="2" charset="0"/>
                <a:cs typeface="Poppins SemiBold" panose="00000700000000000000" pitchFamily="2" charset="0"/>
              </a:rPr>
              <a:t> is crucial for exploit developers when dealing with turbofan.</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6A17B8C5-4C91-4AE7-933F-204C27D7675D}"/>
              </a:ext>
            </a:extLst>
          </p:cNvPr>
          <p:cNvSpPr txBox="1"/>
          <p:nvPr/>
        </p:nvSpPr>
        <p:spPr>
          <a:xfrm>
            <a:off x="655637" y="5494731"/>
            <a:ext cx="6816725" cy="369332"/>
          </a:xfrm>
          <a:prstGeom prst="rect">
            <a:avLst/>
          </a:prstGeom>
          <a:noFill/>
        </p:spPr>
        <p:txBody>
          <a:bodyPr wrap="square">
            <a:spAutoFit/>
          </a:bodyPr>
          <a:lstStyle/>
          <a:p>
            <a:r>
              <a:rPr lang="en-US" dirty="0">
                <a:solidFill>
                  <a:srgbClr val="686EA6"/>
                </a:solidFill>
              </a:rPr>
              <a:t>https://bugs.chromium.org/p/chromium/issues/detail?id=1234770</a:t>
            </a:r>
          </a:p>
        </p:txBody>
      </p:sp>
      <p:pic>
        <p:nvPicPr>
          <p:cNvPr id="58" name="Picture 57">
            <a:extLst>
              <a:ext uri="{FF2B5EF4-FFF2-40B4-BE49-F238E27FC236}">
                <a16:creationId xmlns:a16="http://schemas.microsoft.com/office/drawing/2014/main" id="{648CFB92-8CEB-409A-BFAB-A7C7DE094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1781" y="4244625"/>
            <a:ext cx="4030530" cy="4030530"/>
          </a:xfrm>
          <a:prstGeom prst="rect">
            <a:avLst/>
          </a:prstGeom>
        </p:spPr>
      </p:pic>
    </p:spTree>
    <p:extLst>
      <p:ext uri="{BB962C8B-B14F-4D97-AF65-F5344CB8AC3E}">
        <p14:creationId xmlns:p14="http://schemas.microsoft.com/office/powerpoint/2010/main" val="386895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7175494"/>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Road to OOB</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26F065-3C43-4819-A0EC-96EBEA2F7E11}"/>
              </a:ext>
            </a:extLst>
          </p:cNvPr>
          <p:cNvSpPr txBox="1"/>
          <p:nvPr/>
        </p:nvSpPr>
        <p:spPr>
          <a:xfrm>
            <a:off x="749291" y="2348711"/>
            <a:ext cx="10680712" cy="2862322"/>
          </a:xfrm>
          <a:prstGeom prst="rect">
            <a:avLst/>
          </a:prstGeom>
          <a:noFill/>
        </p:spPr>
        <p:txBody>
          <a:bodyPr wrap="square" rtlCol="0">
            <a:spAutoFit/>
          </a:bodyPr>
          <a:lstStyle/>
          <a:p>
            <a:r>
              <a:rPr lang="en-US" dirty="0">
                <a:solidFill>
                  <a:srgbClr val="6EF4D0"/>
                </a:solidFill>
                <a:latin typeface="Poppins Medium" panose="00000600000000000000" pitchFamily="2" charset="0"/>
                <a:cs typeface="Poppins Medium" panose="00000600000000000000" pitchFamily="2" charset="0"/>
              </a:rPr>
              <a:t>Main idea:</a:t>
            </a:r>
          </a:p>
          <a:p>
            <a:endParaRPr lang="en-US" dirty="0">
              <a:solidFill>
                <a:srgbClr val="6EF4D0"/>
              </a:solidFill>
              <a:latin typeface="Poppins Medium" panose="00000600000000000000" pitchFamily="2" charset="0"/>
              <a:cs typeface="Poppins Medium" panose="00000600000000000000" pitchFamily="2" charset="0"/>
            </a:endParaRPr>
          </a:p>
          <a:p>
            <a:r>
              <a:rPr lang="en-US" dirty="0">
                <a:solidFill>
                  <a:srgbClr val="6EF4D0"/>
                </a:solidFill>
                <a:latin typeface="Poppins Medium" panose="00000600000000000000" pitchFamily="2" charset="0"/>
                <a:cs typeface="Poppins Medium" panose="00000600000000000000" pitchFamily="2" charset="0"/>
              </a:rPr>
              <a:t>	-  </a:t>
            </a:r>
            <a:r>
              <a:rPr lang="en-US" u="sng" dirty="0">
                <a:solidFill>
                  <a:srgbClr val="686EA6"/>
                </a:solidFill>
                <a:latin typeface="Poppins Medium" panose="00000600000000000000" pitchFamily="2" charset="0"/>
                <a:cs typeface="Poppins Medium" panose="00000600000000000000" pitchFamily="2" charset="0"/>
              </a:rPr>
              <a:t>Break </a:t>
            </a:r>
            <a:r>
              <a:rPr lang="en-US" u="sng" dirty="0" err="1">
                <a:solidFill>
                  <a:srgbClr val="686EA6"/>
                </a:solidFill>
                <a:latin typeface="Poppins Medium" panose="00000600000000000000" pitchFamily="2" charset="0"/>
                <a:cs typeface="Poppins Medium" panose="00000600000000000000" pitchFamily="2" charset="0"/>
              </a:rPr>
              <a:t>CheckBounds</a:t>
            </a:r>
            <a:r>
              <a:rPr lang="en-US" u="sng" dirty="0">
                <a:solidFill>
                  <a:srgbClr val="686EA6"/>
                </a:solidFill>
                <a:latin typeface="Poppins Medium" panose="00000600000000000000" pitchFamily="2" charset="0"/>
                <a:cs typeface="Poppins Medium" panose="00000600000000000000" pitchFamily="2" charset="0"/>
              </a:rPr>
              <a:t> </a:t>
            </a:r>
            <a:r>
              <a:rPr lang="en-US" dirty="0">
                <a:solidFill>
                  <a:srgbClr val="6EF4D0"/>
                </a:solidFill>
                <a:latin typeface="Poppins Medium" panose="00000600000000000000" pitchFamily="2" charset="0"/>
                <a:cs typeface="Poppins Medium" panose="00000600000000000000" pitchFamily="2" charset="0"/>
              </a:rPr>
              <a:t>range</a:t>
            </a:r>
          </a:p>
          <a:p>
            <a:r>
              <a:rPr lang="en-US" dirty="0">
                <a:solidFill>
                  <a:srgbClr val="6EF4D0"/>
                </a:solidFill>
                <a:latin typeface="Poppins Medium" panose="00000600000000000000" pitchFamily="2" charset="0"/>
                <a:cs typeface="Poppins Medium" panose="00000600000000000000" pitchFamily="2" charset="0"/>
              </a:rPr>
              <a:t>	-  Path to the optimization should not be broken</a:t>
            </a:r>
          </a:p>
          <a:p>
            <a:r>
              <a:rPr lang="en-US" dirty="0">
                <a:solidFill>
                  <a:srgbClr val="6EF4D0"/>
                </a:solidFill>
                <a:latin typeface="Poppins Medium" panose="00000600000000000000" pitchFamily="2" charset="0"/>
                <a:cs typeface="Poppins Medium" panose="00000600000000000000" pitchFamily="2" charset="0"/>
              </a:rPr>
              <a:t>	-  Turbofan </a:t>
            </a:r>
            <a:r>
              <a:rPr lang="en-US" u="sng" dirty="0">
                <a:solidFill>
                  <a:srgbClr val="686EA6"/>
                </a:solidFill>
                <a:latin typeface="Poppins Medium" panose="00000600000000000000" pitchFamily="2" charset="0"/>
                <a:cs typeface="Poppins Medium" panose="00000600000000000000" pitchFamily="2" charset="0"/>
              </a:rPr>
              <a:t>should already assume </a:t>
            </a:r>
            <a:r>
              <a:rPr lang="en-US" u="sng" dirty="0" err="1">
                <a:solidFill>
                  <a:srgbClr val="686EA6"/>
                </a:solidFill>
                <a:latin typeface="Poppins Medium" panose="00000600000000000000" pitchFamily="2" charset="0"/>
                <a:cs typeface="Poppins Medium" panose="00000600000000000000" pitchFamily="2" charset="0"/>
              </a:rPr>
              <a:t>x&amp;y</a:t>
            </a:r>
            <a:r>
              <a:rPr lang="en-US" u="sng" dirty="0">
                <a:solidFill>
                  <a:srgbClr val="686EA6"/>
                </a:solidFill>
                <a:latin typeface="Poppins Medium" panose="00000600000000000000" pitchFamily="2" charset="0"/>
                <a:cs typeface="Poppins Medium" panose="00000600000000000000" pitchFamily="2" charset="0"/>
              </a:rPr>
              <a:t>==1 </a:t>
            </a:r>
            <a:r>
              <a:rPr lang="en-US" dirty="0">
                <a:solidFill>
                  <a:srgbClr val="6EF4D0"/>
                </a:solidFill>
                <a:latin typeface="Poppins Medium" panose="00000600000000000000" pitchFamily="2" charset="0"/>
                <a:cs typeface="Poppins Medium" panose="00000600000000000000" pitchFamily="2" charset="0"/>
              </a:rPr>
              <a:t>while the </a:t>
            </a:r>
            <a:r>
              <a:rPr lang="en-US" dirty="0" err="1">
                <a:solidFill>
                  <a:srgbClr val="6EF4D0"/>
                </a:solidFill>
                <a:latin typeface="Poppins Medium" panose="00000600000000000000" pitchFamily="2" charset="0"/>
                <a:cs typeface="Poppins Medium" panose="00000600000000000000" pitchFamily="2" charset="0"/>
              </a:rPr>
              <a:t>typer</a:t>
            </a:r>
            <a:r>
              <a:rPr lang="en-US" dirty="0">
                <a:solidFill>
                  <a:srgbClr val="6EF4D0"/>
                </a:solidFill>
                <a:latin typeface="Poppins Medium" panose="00000600000000000000" pitchFamily="2" charset="0"/>
                <a:cs typeface="Poppins Medium" panose="00000600000000000000" pitchFamily="2" charset="0"/>
              </a:rPr>
              <a:t> thinks that x == 0 and</a:t>
            </a:r>
          </a:p>
          <a:p>
            <a:r>
              <a:rPr lang="en-US" dirty="0">
                <a:solidFill>
                  <a:srgbClr val="6EF4D0"/>
                </a:solidFill>
                <a:latin typeface="Poppins Medium" panose="00000600000000000000" pitchFamily="2" charset="0"/>
                <a:cs typeface="Poppins Medium" panose="00000600000000000000" pitchFamily="2" charset="0"/>
              </a:rPr>
              <a:t>	     y == 0 </a:t>
            </a:r>
          </a:p>
          <a:p>
            <a:r>
              <a:rPr lang="en-US" dirty="0">
                <a:solidFill>
                  <a:srgbClr val="6EF4D0"/>
                </a:solidFill>
                <a:latin typeface="Poppins Medium" panose="00000600000000000000" pitchFamily="2" charset="0"/>
                <a:cs typeface="Poppins Medium" panose="00000600000000000000" pitchFamily="2" charset="0"/>
              </a:rPr>
              <a:t>                - Create </a:t>
            </a:r>
            <a:r>
              <a:rPr lang="en-US" dirty="0">
                <a:solidFill>
                  <a:srgbClr val="686EA6"/>
                </a:solidFill>
                <a:latin typeface="Poppins Medium" panose="00000600000000000000" pitchFamily="2" charset="0"/>
                <a:cs typeface="Poppins Medium" panose="00000600000000000000" pitchFamily="2" charset="0"/>
              </a:rPr>
              <a:t>an array with that broken </a:t>
            </a:r>
            <a:r>
              <a:rPr lang="en-US" dirty="0" err="1">
                <a:solidFill>
                  <a:srgbClr val="686EA6"/>
                </a:solidFill>
                <a:latin typeface="Poppins Medium" panose="00000600000000000000" pitchFamily="2" charset="0"/>
                <a:cs typeface="Poppins Medium" panose="00000600000000000000" pitchFamily="2" charset="0"/>
              </a:rPr>
              <a:t>CheckBounds</a:t>
            </a:r>
            <a:r>
              <a:rPr lang="en-US" dirty="0">
                <a:solidFill>
                  <a:srgbClr val="686EA6"/>
                </a:solidFill>
                <a:latin typeface="Poppins Medium" panose="00000600000000000000" pitchFamily="2" charset="0"/>
                <a:cs typeface="Poppins Medium" panose="00000600000000000000" pitchFamily="2" charset="0"/>
              </a:rPr>
              <a:t> </a:t>
            </a:r>
            <a:r>
              <a:rPr lang="en-US" dirty="0">
                <a:solidFill>
                  <a:srgbClr val="6EF4D0"/>
                </a:solidFill>
                <a:latin typeface="Poppins Medium" panose="00000600000000000000" pitchFamily="2" charset="0"/>
                <a:cs typeface="Poppins Medium" panose="00000600000000000000" pitchFamily="2" charset="0"/>
              </a:rPr>
              <a:t>range leading to OOB access.</a:t>
            </a:r>
          </a:p>
          <a:p>
            <a:r>
              <a:rPr lang="en-US" dirty="0">
                <a:solidFill>
                  <a:srgbClr val="6EF4D0"/>
                </a:solidFill>
                <a:latin typeface="Poppins Medium" panose="00000600000000000000" pitchFamily="2" charset="0"/>
                <a:cs typeface="Poppins Medium" panose="00000600000000000000" pitchFamily="2" charset="0"/>
              </a:rPr>
              <a:t>	- Makes use of a </a:t>
            </a:r>
            <a:r>
              <a:rPr lang="en-US" u="sng" dirty="0" err="1">
                <a:solidFill>
                  <a:srgbClr val="686EA6"/>
                </a:solidFill>
                <a:latin typeface="Poppins Medium" panose="00000600000000000000" pitchFamily="2" charset="0"/>
                <a:cs typeface="Poppins Medium" panose="00000600000000000000" pitchFamily="2" charset="0"/>
              </a:rPr>
              <a:t>typer</a:t>
            </a:r>
            <a:r>
              <a:rPr lang="en-US" u="sng" dirty="0">
                <a:solidFill>
                  <a:srgbClr val="686EA6"/>
                </a:solidFill>
                <a:latin typeface="Poppins Medium" panose="00000600000000000000" pitchFamily="2" charset="0"/>
                <a:cs typeface="Poppins Medium" panose="00000600000000000000" pitchFamily="2" charset="0"/>
              </a:rPr>
              <a:t> hardening bypass for</a:t>
            </a:r>
            <a:r>
              <a:rPr lang="en-US" dirty="0">
                <a:solidFill>
                  <a:srgbClr val="6EF4D0"/>
                </a:solidFill>
                <a:latin typeface="Poppins Medium" panose="00000600000000000000" pitchFamily="2" charset="0"/>
                <a:cs typeface="Poppins Medium" panose="00000600000000000000" pitchFamily="2" charset="0"/>
              </a:rPr>
              <a:t> OOB Read</a:t>
            </a:r>
          </a:p>
          <a:p>
            <a:r>
              <a:rPr lang="en-US" dirty="0">
                <a:solidFill>
                  <a:srgbClr val="6EF4D0"/>
                </a:solidFill>
                <a:latin typeface="Poppins Medium" panose="00000600000000000000" pitchFamily="2" charset="0"/>
                <a:cs typeface="Poppins Medium" panose="00000600000000000000" pitchFamily="2" charset="0"/>
              </a:rPr>
              <a:t>	- Heavy use of turbolizer.</a:t>
            </a:r>
          </a:p>
          <a:p>
            <a:r>
              <a:rPr lang="en-US" dirty="0">
                <a:solidFill>
                  <a:srgbClr val="6EF4D0"/>
                </a:solidFill>
                <a:latin typeface="Poppins Medium" panose="00000600000000000000" pitchFamily="2" charset="0"/>
                <a:cs typeface="Poppins Medium" panose="00000600000000000000" pitchFamily="2" charset="0"/>
              </a:rPr>
              <a:t>	</a:t>
            </a:r>
          </a:p>
        </p:txBody>
      </p:sp>
      <p:pic>
        <p:nvPicPr>
          <p:cNvPr id="54" name="Picture 53">
            <a:extLst>
              <a:ext uri="{FF2B5EF4-FFF2-40B4-BE49-F238E27FC236}">
                <a16:creationId xmlns:a16="http://schemas.microsoft.com/office/drawing/2014/main" id="{FD26B060-5167-431E-A3A9-69511A6A9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477434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7077523"/>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a:t>
            </a:r>
          </a:p>
        </p:txBody>
      </p:sp>
      <p:sp>
        <p:nvSpPr>
          <p:cNvPr id="55" name="TextBox 54">
            <a:extLst>
              <a:ext uri="{FF2B5EF4-FFF2-40B4-BE49-F238E27FC236}">
                <a16:creationId xmlns:a16="http://schemas.microsoft.com/office/drawing/2014/main" id="{72DB23D7-9F5E-473F-A245-53ECEF66A163}"/>
              </a:ext>
            </a:extLst>
          </p:cNvPr>
          <p:cNvSpPr txBox="1"/>
          <p:nvPr/>
        </p:nvSpPr>
        <p:spPr>
          <a:xfrm>
            <a:off x="8409214" y="2294211"/>
            <a:ext cx="2836632" cy="3785652"/>
          </a:xfrm>
          <a:prstGeom prst="rect">
            <a:avLst/>
          </a:prstGeom>
          <a:noFill/>
        </p:spPr>
        <p:txBody>
          <a:bodyPr wrap="square" rtlCol="0">
            <a:spAutoFit/>
          </a:bodyPr>
          <a:lstStyle/>
          <a:p>
            <a:r>
              <a:rPr lang="en-US" sz="1600" dirty="0">
                <a:solidFill>
                  <a:srgbClr val="6EF4D0"/>
                </a:solidFill>
                <a:latin typeface="Poppins SemiBold" panose="00000700000000000000" pitchFamily="2" charset="0"/>
                <a:cs typeface="Poppins SemiBold" panose="00000700000000000000" pitchFamily="2" charset="0"/>
              </a:rPr>
              <a:t>Creation of this POC by author (</a:t>
            </a:r>
            <a:r>
              <a:rPr lang="en-US" sz="1600" b="1" u="sng" dirty="0">
                <a:solidFill>
                  <a:srgbClr val="686EA6"/>
                </a:solidFill>
                <a:latin typeface="Poppins SemiBold" panose="00000700000000000000" pitchFamily="2" charset="0"/>
                <a:cs typeface="Poppins SemiBold" panose="00000700000000000000" pitchFamily="2" charset="0"/>
              </a:rPr>
              <a:t>@manfp</a:t>
            </a:r>
            <a:r>
              <a:rPr lang="en-US" sz="1600" dirty="0">
                <a:solidFill>
                  <a:srgbClr val="6EF4D0"/>
                </a:solidFill>
                <a:latin typeface="Poppins SemiBold" panose="00000700000000000000" pitchFamily="2" charset="0"/>
                <a:cs typeface="Poppins SemiBold" panose="00000700000000000000" pitchFamily="2" charset="0"/>
              </a:rPr>
              <a:t>) :</a:t>
            </a: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sz="1600" dirty="0">
                <a:solidFill>
                  <a:srgbClr val="6EF4D0"/>
                </a:solidFill>
                <a:latin typeface="Poppins SemiBold" panose="00000700000000000000" pitchFamily="2" charset="0"/>
                <a:cs typeface="Poppins SemiBold" panose="00000700000000000000" pitchFamily="2" charset="0"/>
              </a:rPr>
              <a:t>Lots of source code reading.</a:t>
            </a:r>
          </a:p>
          <a:p>
            <a:pPr marL="285750" indent="-285750">
              <a:buFontTx/>
              <a:buChar char="-"/>
            </a:pPr>
            <a:endParaRPr lang="en-US" sz="1600"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sz="1600" dirty="0">
                <a:solidFill>
                  <a:srgbClr val="6EF4D0"/>
                </a:solidFill>
                <a:latin typeface="Poppins SemiBold" panose="00000700000000000000" pitchFamily="2" charset="0"/>
                <a:cs typeface="Poppins SemiBold" panose="00000700000000000000" pitchFamily="2" charset="0"/>
              </a:rPr>
              <a:t>Turbolizer</a:t>
            </a:r>
          </a:p>
          <a:p>
            <a:pPr marL="285750" indent="-285750">
              <a:buFontTx/>
              <a:buChar char="-"/>
            </a:pPr>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 Trial and Error</a:t>
            </a:r>
          </a:p>
          <a:p>
            <a:endParaRPr lang="en-US" sz="1600" dirty="0">
              <a:solidFill>
                <a:srgbClr val="6EF4D0"/>
              </a:solidFill>
              <a:latin typeface="Poppins SemiBold" panose="00000700000000000000" pitchFamily="2" charset="0"/>
              <a:cs typeface="Poppins SemiBold" panose="00000700000000000000" pitchFamily="2" charset="0"/>
            </a:endParaRPr>
          </a:p>
          <a:p>
            <a:r>
              <a:rPr lang="en-US" sz="1600" dirty="0">
                <a:solidFill>
                  <a:srgbClr val="6EF4D0"/>
                </a:solidFill>
                <a:latin typeface="Poppins SemiBold" panose="00000700000000000000" pitchFamily="2" charset="0"/>
                <a:cs typeface="Poppins SemiBold" panose="00000700000000000000" pitchFamily="2" charset="0"/>
              </a:rPr>
              <a:t>- Luck</a:t>
            </a:r>
          </a:p>
          <a:p>
            <a:pPr marL="285750" indent="-285750">
              <a:buFontTx/>
              <a:buChar char="-"/>
            </a:pPr>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6EF4D0"/>
              </a:solidFill>
              <a:latin typeface="Poppins SemiBold" panose="00000700000000000000" pitchFamily="2" charset="0"/>
              <a:cs typeface="Poppins SemiBold" panose="00000700000000000000" pitchFamily="2" charset="0"/>
            </a:endParaRPr>
          </a:p>
          <a:p>
            <a:endParaRPr lang="en-US" sz="1600" dirty="0">
              <a:solidFill>
                <a:srgbClr val="140300"/>
              </a:solidFill>
              <a:latin typeface="Poppins SemiBold" panose="00000700000000000000" pitchFamily="2" charset="0"/>
              <a:cs typeface="Poppins SemiBold" panose="00000700000000000000" pitchFamily="2" charset="0"/>
            </a:endParaRP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71B76DE-B41D-437A-8E3A-6ED6BDDED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36" y="2235639"/>
            <a:ext cx="7398338" cy="2926003"/>
          </a:xfrm>
          <a:prstGeom prst="rect">
            <a:avLst/>
          </a:prstGeom>
        </p:spPr>
      </p:pic>
      <p:pic>
        <p:nvPicPr>
          <p:cNvPr id="56" name="Picture 55">
            <a:extLst>
              <a:ext uri="{FF2B5EF4-FFF2-40B4-BE49-F238E27FC236}">
                <a16:creationId xmlns:a16="http://schemas.microsoft.com/office/drawing/2014/main" id="{AD54C8FB-3AFB-471A-BD4F-BDF8028FC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2045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5B5FC6-735A-4DAF-AF43-2430B0A5F865}"/>
              </a:ext>
            </a:extLst>
          </p:cNvPr>
          <p:cNvSpPr txBox="1">
            <a:spLocks/>
          </p:cNvSpPr>
          <p:nvPr/>
        </p:nvSpPr>
        <p:spPr>
          <a:xfrm>
            <a:off x="792836" y="4641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rgbClr val="6EF4D0"/>
                </a:solidFill>
                <a:latin typeface="Poppins Black" panose="00000A00000000000000" pitchFamily="2" charset="0"/>
                <a:cs typeface="Poppins Black" panose="00000A00000000000000" pitchFamily="2" charset="0"/>
              </a:rPr>
              <a:t>Turbo to OOB</a:t>
            </a:r>
            <a:endParaRPr lang="en-US" sz="4800" dirty="0">
              <a:solidFill>
                <a:srgbClr val="6EF4D0"/>
              </a:solidFill>
              <a:latin typeface="Poppins Black" panose="00000A00000000000000" pitchFamily="2" charset="0"/>
              <a:cs typeface="Poppins Black" panose="00000A00000000000000" pitchFamily="2" charset="0"/>
            </a:endParaRPr>
          </a:p>
        </p:txBody>
      </p:sp>
      <p:grpSp>
        <p:nvGrpSpPr>
          <p:cNvPr id="5" name="Group 4">
            <a:extLst>
              <a:ext uri="{FF2B5EF4-FFF2-40B4-BE49-F238E27FC236}">
                <a16:creationId xmlns:a16="http://schemas.microsoft.com/office/drawing/2014/main" id="{963F12C7-6B19-43F0-8331-B497394F68F2}"/>
              </a:ext>
            </a:extLst>
          </p:cNvPr>
          <p:cNvGrpSpPr/>
          <p:nvPr/>
        </p:nvGrpSpPr>
        <p:grpSpPr>
          <a:xfrm rot="16200000">
            <a:off x="1516748" y="5388766"/>
            <a:ext cx="464457" cy="1951491"/>
            <a:chOff x="1095832" y="5013889"/>
            <a:chExt cx="464457" cy="1951491"/>
          </a:xfrm>
        </p:grpSpPr>
        <p:sp>
          <p:nvSpPr>
            <p:cNvPr id="6" name="Rectangle 5">
              <a:extLst>
                <a:ext uri="{FF2B5EF4-FFF2-40B4-BE49-F238E27FC236}">
                  <a16:creationId xmlns:a16="http://schemas.microsoft.com/office/drawing/2014/main" id="{C9585B16-2E31-4F3D-B8DA-7AED603C726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46665C-87E5-4EFC-9F66-7013E80EA14E}"/>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D71B5CED-6DD9-47A8-A1E4-C13B8AB846EC}"/>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F32C22-9451-43E4-BEF5-47F57F52A262}"/>
              </a:ext>
            </a:extLst>
          </p:cNvPr>
          <p:cNvGrpSpPr/>
          <p:nvPr/>
        </p:nvGrpSpPr>
        <p:grpSpPr>
          <a:xfrm>
            <a:off x="-45366" y="-7095277"/>
            <a:ext cx="12192004" cy="6934188"/>
            <a:chOff x="-4" y="-43537"/>
            <a:chExt cx="12192004" cy="6934188"/>
          </a:xfrm>
        </p:grpSpPr>
        <p:cxnSp>
          <p:nvCxnSpPr>
            <p:cNvPr id="10" name="Straight Connector 9">
              <a:extLst>
                <a:ext uri="{FF2B5EF4-FFF2-40B4-BE49-F238E27FC236}">
                  <a16:creationId xmlns:a16="http://schemas.microsoft.com/office/drawing/2014/main" id="{55C86E2A-1B7C-4C7F-AE65-16EB332EA78F}"/>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89A20-2087-45C3-BBE4-34F059FA77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1C4464-9BB8-493F-8B70-DFA4A90641E7}"/>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FDD5DE2-2A95-468D-A7EE-EB16D830581B}"/>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1F4166E6-5578-422C-A734-FE0E90B4C78F}"/>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512560-C13A-4890-B68B-B79B2874C36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0183EF-1DBD-4BAE-9835-92F6D0598E52}"/>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25A052-93D3-4E6F-BBE2-AD382AEC19FC}"/>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617D5155-3A62-49F2-AFA9-025F202E92C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0FB6A5-042B-4840-9D38-423AA093331B}"/>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5860A-E481-4C14-907F-CDD10E980C2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D2E2F6-B56A-4670-8879-A8E797F3CB6E}"/>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33B96E-23E2-4322-9A35-8B9901975D74}"/>
                </a:ext>
              </a:extLst>
            </p:cNvPr>
            <p:cNvGrpSpPr/>
            <p:nvPr/>
          </p:nvGrpSpPr>
          <p:grpSpPr>
            <a:xfrm>
              <a:off x="6096000" y="-10886"/>
              <a:ext cx="6096000" cy="6879772"/>
              <a:chOff x="0" y="0"/>
              <a:chExt cx="12192000" cy="6858000"/>
            </a:xfrm>
          </p:grpSpPr>
          <p:cxnSp>
            <p:nvCxnSpPr>
              <p:cNvPr id="47" name="Straight Connector 46">
                <a:extLst>
                  <a:ext uri="{FF2B5EF4-FFF2-40B4-BE49-F238E27FC236}">
                    <a16:creationId xmlns:a16="http://schemas.microsoft.com/office/drawing/2014/main" id="{DA1BEBDE-FEBC-4229-A858-AA136BE27A44}"/>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A7766-106D-4585-A7F5-0F71D8F176E3}"/>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8245BB-392D-4AE1-AFB0-0CD10FA0D35A}"/>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A51B22-1669-4491-BC93-17DC97B2CC6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0BF1C92A-12A9-4DB5-9D98-9E1320C799E1}"/>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956E71-BF7A-4EB6-984B-E403080D2523}"/>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D90B7D-3F41-4B36-A563-BBACEEB0B1A8}"/>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C8C96F-C2EA-4B05-8FBD-FAF535BE3052}"/>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117818-6141-46D3-9D6B-112887E7DE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FAB03D-C664-4DAA-9977-2EF0232EBE01}"/>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9D5EEA-A9FC-47B2-8CFF-6250ABC67000}"/>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2859ED-FD7E-47C7-AD1E-0A8A131F327D}"/>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158428-90D3-4E87-89AC-9681BECF680D}"/>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C3E476-F049-4070-A26B-EC3DE2BF579D}"/>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28D9DB-C165-4DEA-8020-A671A9A86A4F}"/>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4FF969-2E23-4E81-8523-B262F40B9E9F}"/>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73FC3A-E10F-4F60-A5F9-7F21781A9414}"/>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78283C-78EB-4223-9E0A-047DF6512F67}"/>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FB39D-811E-4DD6-A92D-2496FCCB7D67}"/>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A03210-7CC3-4CDF-860C-9957B0406239}"/>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3D7DC2-73A2-4094-A77C-A16FFBFDBFEC}"/>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FC728E-D8A1-423D-A696-E2F3C0FF8115}"/>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BA404B-AE9E-4485-9B4E-0E34EA6AF883}"/>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6DB8E7-DD2F-4C98-AF19-36BF11CCC53B}"/>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24159E-B4A2-491D-91EA-6F824F0EE8B3}"/>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D4E16C-8659-4911-B3F9-897AA4C9029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C9701D-5638-4F84-94C1-5148C68F91E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A36C7-0716-4E49-8497-CE36B214E51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B23D8B-4ACC-41A2-8F5E-8EE25688F94C}"/>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13D387-D9AC-4D2F-BD73-81145A4B75BC}"/>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FA5956-DDF7-4FEE-AECF-9FC61AAE66B7}"/>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9948BA-6B02-41C4-AFB4-11746326ADC0}"/>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6C2B6065-4C9B-43EC-92F8-28BF069015AF}"/>
              </a:ext>
            </a:extLst>
          </p:cNvPr>
          <p:cNvSpPr txBox="1"/>
          <p:nvPr/>
        </p:nvSpPr>
        <p:spPr>
          <a:xfrm>
            <a:off x="1478639" y="1862874"/>
            <a:ext cx="9143997" cy="3600986"/>
          </a:xfrm>
          <a:prstGeom prst="rect">
            <a:avLst/>
          </a:prstGeom>
          <a:noFill/>
        </p:spPr>
        <p:txBody>
          <a:bodyPr wrap="square" rtlCol="0">
            <a:spAutoFit/>
          </a:bodyPr>
          <a:lstStyle/>
          <a:p>
            <a:r>
              <a:rPr lang="en-US" sz="2800" dirty="0">
                <a:solidFill>
                  <a:srgbClr val="6EF4D0"/>
                </a:solidFill>
                <a:latin typeface="Poppins SemiBold" panose="00000700000000000000" pitchFamily="2" charset="0"/>
                <a:cs typeface="Poppins SemiBold" panose="00000700000000000000" pitchFamily="2" charset="0"/>
              </a:rPr>
              <a:t>Goal :</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Out of Bounds Access</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Array Creation</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Confusion in number ….  Of </a:t>
            </a:r>
            <a:r>
              <a:rPr lang="en-US" sz="2000" dirty="0">
                <a:solidFill>
                  <a:srgbClr val="686EA6"/>
                </a:solidFill>
                <a:latin typeface="Poppins SemiBold" panose="00000700000000000000" pitchFamily="2" charset="0"/>
                <a:cs typeface="Poppins SemiBold" panose="00000700000000000000" pitchFamily="2" charset="0"/>
              </a:rPr>
              <a:t>elements created </a:t>
            </a:r>
            <a:r>
              <a:rPr lang="en-US" dirty="0">
                <a:solidFill>
                  <a:srgbClr val="686EA6"/>
                </a:solidFill>
                <a:latin typeface="Poppins SemiBold" panose="00000700000000000000" pitchFamily="2" charset="0"/>
                <a:cs typeface="Poppins SemiBold" panose="00000700000000000000" pitchFamily="2" charset="0"/>
              </a:rPr>
              <a:t>vs </a:t>
            </a:r>
            <a:r>
              <a:rPr lang="en-US" sz="2000" dirty="0">
                <a:solidFill>
                  <a:srgbClr val="686EA6"/>
                </a:solidFill>
                <a:latin typeface="Poppins SemiBold" panose="00000700000000000000" pitchFamily="2" charset="0"/>
                <a:cs typeface="Poppins SemiBold" panose="00000700000000000000" pitchFamily="2" charset="0"/>
              </a:rPr>
              <a:t>Range Turbofan</a:t>
            </a:r>
            <a:r>
              <a:rPr lang="en-US" sz="2000" dirty="0">
                <a:solidFill>
                  <a:srgbClr val="6EF4D0"/>
                </a:solidFill>
                <a:latin typeface="Poppins SemiBold" panose="00000700000000000000" pitchFamily="2" charset="0"/>
                <a:cs typeface="Poppins SemiBold" panose="00000700000000000000" pitchFamily="2" charset="0"/>
              </a:rPr>
              <a:t> </a:t>
            </a:r>
            <a:r>
              <a:rPr lang="en-US" dirty="0">
                <a:solidFill>
                  <a:srgbClr val="6EF4D0"/>
                </a:solidFill>
                <a:latin typeface="Poppins SemiBold" panose="00000700000000000000" pitchFamily="2" charset="0"/>
                <a:cs typeface="Poppins SemiBold" panose="00000700000000000000" pitchFamily="2" charset="0"/>
              </a:rPr>
              <a:t>thinks</a:t>
            </a:r>
          </a:p>
          <a:p>
            <a:endParaRPr lang="en-US" dirty="0">
              <a:solidFill>
                <a:srgbClr val="6EF4D0"/>
              </a:solidFill>
              <a:latin typeface="Poppins SemiBold" panose="00000700000000000000" pitchFamily="2" charset="0"/>
              <a:cs typeface="Poppins SemiBold" panose="00000700000000000000" pitchFamily="2" charset="0"/>
            </a:endParaRPr>
          </a:p>
          <a:p>
            <a:r>
              <a:rPr lang="en-US" sz="1400" dirty="0">
                <a:solidFill>
                  <a:srgbClr val="6EF4D0"/>
                </a:solidFill>
                <a:latin typeface="Poppins SemiBold" panose="00000700000000000000" pitchFamily="2" charset="0"/>
                <a:cs typeface="Poppins SemiBold" panose="00000700000000000000" pitchFamily="2" charset="0"/>
              </a:rPr>
              <a:t>	E.g. V8 creates </a:t>
            </a:r>
            <a:r>
              <a:rPr lang="en-US" sz="1400" dirty="0">
                <a:solidFill>
                  <a:srgbClr val="686EA6"/>
                </a:solidFill>
                <a:latin typeface="Poppins SemiBold" panose="00000700000000000000" pitchFamily="2" charset="0"/>
                <a:cs typeface="Poppins SemiBold" panose="00000700000000000000" pitchFamily="2" charset="0"/>
              </a:rPr>
              <a:t>3 elements but </a:t>
            </a:r>
            <a:r>
              <a:rPr lang="en-US" sz="1400" dirty="0">
                <a:solidFill>
                  <a:srgbClr val="6EF4D0"/>
                </a:solidFill>
                <a:latin typeface="Poppins SemiBold" panose="00000700000000000000" pitchFamily="2" charset="0"/>
                <a:cs typeface="Poppins SemiBold" panose="00000700000000000000" pitchFamily="2" charset="0"/>
              </a:rPr>
              <a:t>Turbofan </a:t>
            </a:r>
            <a:r>
              <a:rPr lang="en-US" sz="1400" dirty="0">
                <a:solidFill>
                  <a:srgbClr val="686EA6"/>
                </a:solidFill>
                <a:latin typeface="Poppins SemiBold" panose="00000700000000000000" pitchFamily="2" charset="0"/>
                <a:cs typeface="Poppins SemiBold" panose="00000700000000000000" pitchFamily="2" charset="0"/>
              </a:rPr>
              <a:t>says Range(33,33)</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err="1">
                <a:solidFill>
                  <a:srgbClr val="6EF4D0"/>
                </a:solidFill>
                <a:latin typeface="Poppins SemiBold" panose="00000700000000000000" pitchFamily="2" charset="0"/>
                <a:cs typeface="Poppins SemiBold" panose="00000700000000000000" pitchFamily="2" charset="0"/>
              </a:rPr>
              <a:t>Checkbounds</a:t>
            </a:r>
            <a:r>
              <a:rPr lang="en-US" dirty="0">
                <a:solidFill>
                  <a:srgbClr val="6EF4D0"/>
                </a:solidFill>
                <a:latin typeface="Poppins SemiBold" panose="00000700000000000000" pitchFamily="2" charset="0"/>
                <a:cs typeface="Poppins SemiBold" panose="00000700000000000000" pitchFamily="2" charset="0"/>
              </a:rPr>
              <a:t> Node</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D5BB8CE1-D72F-4E85-B378-05BC67FF7607}"/>
              </a:ext>
            </a:extLst>
          </p:cNvPr>
          <p:cNvSpPr/>
          <p:nvPr/>
        </p:nvSpPr>
        <p:spPr>
          <a:xfrm>
            <a:off x="8387101" y="5361936"/>
            <a:ext cx="2921335" cy="302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3" name="Rectangle 2">
            <a:extLst>
              <a:ext uri="{FF2B5EF4-FFF2-40B4-BE49-F238E27FC236}">
                <a16:creationId xmlns:a16="http://schemas.microsoft.com/office/drawing/2014/main" id="{08BFE133-C075-42EB-A079-AC947D36762B}"/>
              </a:ext>
            </a:extLst>
          </p:cNvPr>
          <p:cNvSpPr/>
          <p:nvPr/>
        </p:nvSpPr>
        <p:spPr>
          <a:xfrm>
            <a:off x="8387101" y="5826750"/>
            <a:ext cx="609600" cy="26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56" name="TextBox 55">
            <a:extLst>
              <a:ext uri="{FF2B5EF4-FFF2-40B4-BE49-F238E27FC236}">
                <a16:creationId xmlns:a16="http://schemas.microsoft.com/office/drawing/2014/main" id="{BE88270A-DAB1-479F-A42D-2A913CF5A708}"/>
              </a:ext>
            </a:extLst>
          </p:cNvPr>
          <p:cNvSpPr txBox="1"/>
          <p:nvPr/>
        </p:nvSpPr>
        <p:spPr>
          <a:xfrm>
            <a:off x="5346297" y="5328401"/>
            <a:ext cx="3072764" cy="369332"/>
          </a:xfrm>
          <a:prstGeom prst="rect">
            <a:avLst/>
          </a:prstGeom>
          <a:noFill/>
        </p:spPr>
        <p:txBody>
          <a:bodyPr wrap="none" rtlCol="0">
            <a:spAutoFit/>
          </a:bodyPr>
          <a:lstStyle/>
          <a:p>
            <a:r>
              <a:rPr lang="en-US" dirty="0">
                <a:solidFill>
                  <a:srgbClr val="686EA6"/>
                </a:solidFill>
              </a:rPr>
              <a:t>Range turbofan thinks arr1 has</a:t>
            </a:r>
          </a:p>
        </p:txBody>
      </p:sp>
      <p:sp>
        <p:nvSpPr>
          <p:cNvPr id="58" name="TextBox 57">
            <a:extLst>
              <a:ext uri="{FF2B5EF4-FFF2-40B4-BE49-F238E27FC236}">
                <a16:creationId xmlns:a16="http://schemas.microsoft.com/office/drawing/2014/main" id="{EDF2BA54-7D0C-4E07-A4E6-E50CD15DDB7E}"/>
              </a:ext>
            </a:extLst>
          </p:cNvPr>
          <p:cNvSpPr txBox="1"/>
          <p:nvPr/>
        </p:nvSpPr>
        <p:spPr>
          <a:xfrm>
            <a:off x="5724769" y="5783192"/>
            <a:ext cx="2662332" cy="369332"/>
          </a:xfrm>
          <a:prstGeom prst="rect">
            <a:avLst/>
          </a:prstGeom>
          <a:noFill/>
        </p:spPr>
        <p:txBody>
          <a:bodyPr wrap="none" rtlCol="0">
            <a:spAutoFit/>
          </a:bodyPr>
          <a:lstStyle/>
          <a:p>
            <a:r>
              <a:rPr lang="en-US" dirty="0">
                <a:solidFill>
                  <a:srgbClr val="686EA6"/>
                </a:solidFill>
              </a:rPr>
              <a:t>What range arr1 really has</a:t>
            </a:r>
          </a:p>
        </p:txBody>
      </p:sp>
      <p:pic>
        <p:nvPicPr>
          <p:cNvPr id="60" name="Picture 59">
            <a:extLst>
              <a:ext uri="{FF2B5EF4-FFF2-40B4-BE49-F238E27FC236}">
                <a16:creationId xmlns:a16="http://schemas.microsoft.com/office/drawing/2014/main" id="{02FA5F3B-D77E-4BDF-ADB4-9CF2F14B1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389272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1FCD6C-4B25-40F4-A1FA-AFC56D8D41BE}"/>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Sea of Nodes</a:t>
            </a:r>
          </a:p>
        </p:txBody>
      </p:sp>
      <p:sp>
        <p:nvSpPr>
          <p:cNvPr id="2" name="TextBox 1">
            <a:extLst>
              <a:ext uri="{FF2B5EF4-FFF2-40B4-BE49-F238E27FC236}">
                <a16:creationId xmlns:a16="http://schemas.microsoft.com/office/drawing/2014/main" id="{78E8E7F7-42BC-44E2-8CDE-C039CDE784C8}"/>
              </a:ext>
            </a:extLst>
          </p:cNvPr>
          <p:cNvSpPr txBox="1"/>
          <p:nvPr/>
        </p:nvSpPr>
        <p:spPr>
          <a:xfrm>
            <a:off x="823706" y="1721760"/>
            <a:ext cx="9637494" cy="3662541"/>
          </a:xfrm>
          <a:prstGeom prst="rect">
            <a:avLst/>
          </a:prstGeom>
          <a:noFill/>
        </p:spPr>
        <p:txBody>
          <a:bodyPr wrap="square" rtlCol="0">
            <a:spAutoFit/>
          </a:bodyPr>
          <a:lstStyle/>
          <a:p>
            <a:r>
              <a:rPr lang="en-US" sz="2800" b="1" dirty="0">
                <a:solidFill>
                  <a:srgbClr val="6EF4D0"/>
                </a:solidFill>
              </a:rPr>
              <a:t>V8 uses </a:t>
            </a:r>
            <a:r>
              <a:rPr lang="en-US" sz="3600" b="1" dirty="0">
                <a:solidFill>
                  <a:srgbClr val="686EA6"/>
                </a:solidFill>
              </a:rPr>
              <a:t>nodes</a:t>
            </a:r>
            <a:r>
              <a:rPr lang="en-US" sz="2800" b="1" dirty="0">
                <a:solidFill>
                  <a:srgbClr val="6EF4D0"/>
                </a:solidFill>
              </a:rPr>
              <a:t> during graph building.</a:t>
            </a:r>
          </a:p>
          <a:p>
            <a:endParaRPr lang="en-US" sz="2800" b="1" dirty="0">
              <a:solidFill>
                <a:srgbClr val="6EF4D0"/>
              </a:solidFill>
            </a:endParaRPr>
          </a:p>
          <a:p>
            <a:r>
              <a:rPr lang="en-US" sz="2800" b="1" dirty="0">
                <a:solidFill>
                  <a:srgbClr val="6EF4D0"/>
                </a:solidFill>
              </a:rPr>
              <a:t>There are three types of flows that we can observe :</a:t>
            </a:r>
          </a:p>
          <a:p>
            <a:r>
              <a:rPr lang="en-US" sz="2800" b="1" dirty="0">
                <a:solidFill>
                  <a:srgbClr val="6EF4D0"/>
                </a:solidFill>
              </a:rPr>
              <a:t>	1. </a:t>
            </a:r>
            <a:r>
              <a:rPr lang="en-US" sz="2800" b="1" dirty="0">
                <a:solidFill>
                  <a:srgbClr val="686EA6"/>
                </a:solidFill>
              </a:rPr>
              <a:t>Control</a:t>
            </a:r>
            <a:r>
              <a:rPr lang="en-US" sz="2800" b="1" dirty="0">
                <a:solidFill>
                  <a:srgbClr val="6EF4D0"/>
                </a:solidFill>
              </a:rPr>
              <a:t> Flow</a:t>
            </a:r>
          </a:p>
          <a:p>
            <a:r>
              <a:rPr lang="en-US" sz="2800" b="1" dirty="0">
                <a:solidFill>
                  <a:srgbClr val="6EF4D0"/>
                </a:solidFill>
              </a:rPr>
              <a:t>	2. </a:t>
            </a:r>
            <a:r>
              <a:rPr lang="en-US" sz="2800" b="1" dirty="0">
                <a:solidFill>
                  <a:srgbClr val="686EA6"/>
                </a:solidFill>
              </a:rPr>
              <a:t>Data</a:t>
            </a:r>
            <a:r>
              <a:rPr lang="en-US" sz="2800" b="1" dirty="0">
                <a:solidFill>
                  <a:srgbClr val="6EF4D0"/>
                </a:solidFill>
              </a:rPr>
              <a:t> Flow</a:t>
            </a:r>
          </a:p>
          <a:p>
            <a:r>
              <a:rPr lang="en-US" sz="2800" b="1" dirty="0">
                <a:solidFill>
                  <a:srgbClr val="6EF4D0"/>
                </a:solidFill>
              </a:rPr>
              <a:t>	3. </a:t>
            </a:r>
            <a:r>
              <a:rPr lang="en-US" sz="2800" b="1" dirty="0">
                <a:solidFill>
                  <a:srgbClr val="686EA6"/>
                </a:solidFill>
              </a:rPr>
              <a:t>Effect</a:t>
            </a:r>
            <a:r>
              <a:rPr lang="en-US" sz="2800" b="1" dirty="0">
                <a:solidFill>
                  <a:srgbClr val="6EF4D0"/>
                </a:solidFill>
              </a:rPr>
              <a:t> Flow ( Generally order of operations )</a:t>
            </a:r>
          </a:p>
          <a:p>
            <a:endParaRPr lang="en-US" sz="2800" b="1" dirty="0">
              <a:solidFill>
                <a:srgbClr val="6EF4D0"/>
              </a:solidFill>
            </a:endParaRPr>
          </a:p>
          <a:p>
            <a:r>
              <a:rPr lang="en-US" sz="2800" b="1" dirty="0">
                <a:solidFill>
                  <a:srgbClr val="6EF4D0"/>
                </a:solidFill>
              </a:rPr>
              <a:t>There can be tons of nodes created therefore, the Sea of Nodes</a:t>
            </a:r>
          </a:p>
        </p:txBody>
      </p:sp>
      <p:grpSp>
        <p:nvGrpSpPr>
          <p:cNvPr id="51" name="Group 50">
            <a:extLst>
              <a:ext uri="{FF2B5EF4-FFF2-40B4-BE49-F238E27FC236}">
                <a16:creationId xmlns:a16="http://schemas.microsoft.com/office/drawing/2014/main" id="{B63604D6-7768-47C1-A393-0AFFAB03A22B}"/>
              </a:ext>
            </a:extLst>
          </p:cNvPr>
          <p:cNvGrpSpPr/>
          <p:nvPr/>
        </p:nvGrpSpPr>
        <p:grpSpPr>
          <a:xfrm rot="16200000">
            <a:off x="1516748" y="5388766"/>
            <a:ext cx="464457" cy="1951491"/>
            <a:chOff x="1095832" y="5013889"/>
            <a:chExt cx="464457" cy="1951491"/>
          </a:xfrm>
        </p:grpSpPr>
        <p:sp>
          <p:nvSpPr>
            <p:cNvPr id="52" name="Rectangle 51">
              <a:extLst>
                <a:ext uri="{FF2B5EF4-FFF2-40B4-BE49-F238E27FC236}">
                  <a16:creationId xmlns:a16="http://schemas.microsoft.com/office/drawing/2014/main" id="{C6928C95-AADF-40F9-A8BC-B18744E1C9B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13B4D5-05E1-4C60-8AFC-96AF59FCA0E8}"/>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17437912-A28F-474E-A75E-92D546837773}"/>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BECF67B1-D695-4842-8C3B-FCD6FE3C4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4082882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5B5FC6-735A-4DAF-AF43-2430B0A5F865}"/>
              </a:ext>
            </a:extLst>
          </p:cNvPr>
          <p:cNvSpPr txBox="1">
            <a:spLocks/>
          </p:cNvSpPr>
          <p:nvPr/>
        </p:nvSpPr>
        <p:spPr>
          <a:xfrm>
            <a:off x="792836" y="4641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rgbClr val="6EF4D0"/>
                </a:solidFill>
                <a:latin typeface="Poppins Black" panose="00000A00000000000000" pitchFamily="2" charset="0"/>
                <a:cs typeface="Poppins Black" panose="00000A00000000000000" pitchFamily="2" charset="0"/>
              </a:rPr>
              <a:t>Turbo to OOB</a:t>
            </a:r>
            <a:endParaRPr lang="en-US" sz="4800" dirty="0">
              <a:solidFill>
                <a:srgbClr val="6EF4D0"/>
              </a:solidFill>
              <a:latin typeface="Poppins Black" panose="00000A00000000000000" pitchFamily="2" charset="0"/>
              <a:cs typeface="Poppins Black" panose="00000A00000000000000" pitchFamily="2" charset="0"/>
            </a:endParaRPr>
          </a:p>
        </p:txBody>
      </p:sp>
      <p:grpSp>
        <p:nvGrpSpPr>
          <p:cNvPr id="5" name="Group 4">
            <a:extLst>
              <a:ext uri="{FF2B5EF4-FFF2-40B4-BE49-F238E27FC236}">
                <a16:creationId xmlns:a16="http://schemas.microsoft.com/office/drawing/2014/main" id="{963F12C7-6B19-43F0-8331-B497394F68F2}"/>
              </a:ext>
            </a:extLst>
          </p:cNvPr>
          <p:cNvGrpSpPr/>
          <p:nvPr/>
        </p:nvGrpSpPr>
        <p:grpSpPr>
          <a:xfrm rot="16200000">
            <a:off x="1516748" y="5388766"/>
            <a:ext cx="464457" cy="1951491"/>
            <a:chOff x="1095832" y="5013889"/>
            <a:chExt cx="464457" cy="1951491"/>
          </a:xfrm>
        </p:grpSpPr>
        <p:sp>
          <p:nvSpPr>
            <p:cNvPr id="6" name="Rectangle 5">
              <a:extLst>
                <a:ext uri="{FF2B5EF4-FFF2-40B4-BE49-F238E27FC236}">
                  <a16:creationId xmlns:a16="http://schemas.microsoft.com/office/drawing/2014/main" id="{C9585B16-2E31-4F3D-B8DA-7AED603C726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46665C-87E5-4EFC-9F66-7013E80EA14E}"/>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D71B5CED-6DD9-47A8-A1E4-C13B8AB846EC}"/>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F32C22-9451-43E4-BEF5-47F57F52A262}"/>
              </a:ext>
            </a:extLst>
          </p:cNvPr>
          <p:cNvGrpSpPr/>
          <p:nvPr/>
        </p:nvGrpSpPr>
        <p:grpSpPr>
          <a:xfrm>
            <a:off x="-45366" y="-7095277"/>
            <a:ext cx="12192004" cy="6934188"/>
            <a:chOff x="-4" y="-43537"/>
            <a:chExt cx="12192004" cy="6934188"/>
          </a:xfrm>
        </p:grpSpPr>
        <p:cxnSp>
          <p:nvCxnSpPr>
            <p:cNvPr id="10" name="Straight Connector 9">
              <a:extLst>
                <a:ext uri="{FF2B5EF4-FFF2-40B4-BE49-F238E27FC236}">
                  <a16:creationId xmlns:a16="http://schemas.microsoft.com/office/drawing/2014/main" id="{55C86E2A-1B7C-4C7F-AE65-16EB332EA78F}"/>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89A20-2087-45C3-BBE4-34F059FA77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1C4464-9BB8-493F-8B70-DFA4A90641E7}"/>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FDD5DE2-2A95-468D-A7EE-EB16D830581B}"/>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1F4166E6-5578-422C-A734-FE0E90B4C78F}"/>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512560-C13A-4890-B68B-B79B2874C36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0183EF-1DBD-4BAE-9835-92F6D0598E52}"/>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25A052-93D3-4E6F-BBE2-AD382AEC19FC}"/>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617D5155-3A62-49F2-AFA9-025F202E92C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0FB6A5-042B-4840-9D38-423AA093331B}"/>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5860A-E481-4C14-907F-CDD10E980C2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D2E2F6-B56A-4670-8879-A8E797F3CB6E}"/>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33B96E-23E2-4322-9A35-8B9901975D74}"/>
                </a:ext>
              </a:extLst>
            </p:cNvPr>
            <p:cNvGrpSpPr/>
            <p:nvPr/>
          </p:nvGrpSpPr>
          <p:grpSpPr>
            <a:xfrm>
              <a:off x="6096000" y="-10886"/>
              <a:ext cx="6096000" cy="6879772"/>
              <a:chOff x="0" y="0"/>
              <a:chExt cx="12192000" cy="6858000"/>
            </a:xfrm>
          </p:grpSpPr>
          <p:cxnSp>
            <p:nvCxnSpPr>
              <p:cNvPr id="47" name="Straight Connector 46">
                <a:extLst>
                  <a:ext uri="{FF2B5EF4-FFF2-40B4-BE49-F238E27FC236}">
                    <a16:creationId xmlns:a16="http://schemas.microsoft.com/office/drawing/2014/main" id="{DA1BEBDE-FEBC-4229-A858-AA136BE27A44}"/>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A7766-106D-4585-A7F5-0F71D8F176E3}"/>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8245BB-392D-4AE1-AFB0-0CD10FA0D35A}"/>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A51B22-1669-4491-BC93-17DC97B2CC6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0BF1C92A-12A9-4DB5-9D98-9E1320C799E1}"/>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956E71-BF7A-4EB6-984B-E403080D2523}"/>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D90B7D-3F41-4B36-A563-BBACEEB0B1A8}"/>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C8C96F-C2EA-4B05-8FBD-FAF535BE3052}"/>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117818-6141-46D3-9D6B-112887E7DE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FAB03D-C664-4DAA-9977-2EF0232EBE01}"/>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9D5EEA-A9FC-47B2-8CFF-6250ABC67000}"/>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2859ED-FD7E-47C7-AD1E-0A8A131F327D}"/>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158428-90D3-4E87-89AC-9681BECF680D}"/>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C3E476-F049-4070-A26B-EC3DE2BF579D}"/>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28D9DB-C165-4DEA-8020-A671A9A86A4F}"/>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4FF969-2E23-4E81-8523-B262F40B9E9F}"/>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73FC3A-E10F-4F60-A5F9-7F21781A9414}"/>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78283C-78EB-4223-9E0A-047DF6512F67}"/>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FB39D-811E-4DD6-A92D-2496FCCB7D67}"/>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A03210-7CC3-4CDF-860C-9957B0406239}"/>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3D7DC2-73A2-4094-A77C-A16FFBFDBFEC}"/>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FC728E-D8A1-423D-A696-E2F3C0FF8115}"/>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BA404B-AE9E-4485-9B4E-0E34EA6AF883}"/>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6DB8E7-DD2F-4C98-AF19-36BF11CCC53B}"/>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24159E-B4A2-491D-91EA-6F824F0EE8B3}"/>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D4E16C-8659-4911-B3F9-897AA4C9029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C9701D-5638-4F84-94C1-5148C68F91E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A36C7-0716-4E49-8497-CE36B214E51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B23D8B-4ACC-41A2-8F5E-8EE25688F94C}"/>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13D387-D9AC-4D2F-BD73-81145A4B75BC}"/>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FA5956-DDF7-4FEE-AECF-9FC61AAE66B7}"/>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9948BA-6B02-41C4-AFB4-11746326ADC0}"/>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6C2B6065-4C9B-43EC-92F8-28BF069015AF}"/>
              </a:ext>
            </a:extLst>
          </p:cNvPr>
          <p:cNvSpPr txBox="1"/>
          <p:nvPr/>
        </p:nvSpPr>
        <p:spPr>
          <a:xfrm>
            <a:off x="1478639" y="1862874"/>
            <a:ext cx="9143997" cy="3600986"/>
          </a:xfrm>
          <a:prstGeom prst="rect">
            <a:avLst/>
          </a:prstGeom>
          <a:noFill/>
        </p:spPr>
        <p:txBody>
          <a:bodyPr wrap="square" rtlCol="0">
            <a:spAutoFit/>
          </a:bodyPr>
          <a:lstStyle/>
          <a:p>
            <a:r>
              <a:rPr lang="en-US" sz="2800" dirty="0">
                <a:solidFill>
                  <a:srgbClr val="6EF4D0"/>
                </a:solidFill>
                <a:latin typeface="Poppins SemiBold" panose="00000700000000000000" pitchFamily="2" charset="0"/>
                <a:cs typeface="Poppins SemiBold" panose="00000700000000000000" pitchFamily="2" charset="0"/>
              </a:rPr>
              <a:t>Goal :</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Out of Bounds Access</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Array Creation</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Confusion in number ….  Of </a:t>
            </a:r>
            <a:r>
              <a:rPr lang="en-US" sz="2000" dirty="0">
                <a:solidFill>
                  <a:srgbClr val="686EA6"/>
                </a:solidFill>
                <a:latin typeface="Poppins SemiBold" panose="00000700000000000000" pitchFamily="2" charset="0"/>
                <a:cs typeface="Poppins SemiBold" panose="00000700000000000000" pitchFamily="2" charset="0"/>
              </a:rPr>
              <a:t>elements created </a:t>
            </a:r>
            <a:r>
              <a:rPr lang="en-US" dirty="0">
                <a:solidFill>
                  <a:srgbClr val="686EA6"/>
                </a:solidFill>
                <a:latin typeface="Poppins SemiBold" panose="00000700000000000000" pitchFamily="2" charset="0"/>
                <a:cs typeface="Poppins SemiBold" panose="00000700000000000000" pitchFamily="2" charset="0"/>
              </a:rPr>
              <a:t>vs </a:t>
            </a:r>
            <a:r>
              <a:rPr lang="en-US" sz="2000" dirty="0">
                <a:solidFill>
                  <a:srgbClr val="686EA6"/>
                </a:solidFill>
                <a:latin typeface="Poppins SemiBold" panose="00000700000000000000" pitchFamily="2" charset="0"/>
                <a:cs typeface="Poppins SemiBold" panose="00000700000000000000" pitchFamily="2" charset="0"/>
              </a:rPr>
              <a:t>Range Turbofan</a:t>
            </a:r>
            <a:r>
              <a:rPr lang="en-US" sz="2000" dirty="0">
                <a:solidFill>
                  <a:srgbClr val="6EF4D0"/>
                </a:solidFill>
                <a:latin typeface="Poppins SemiBold" panose="00000700000000000000" pitchFamily="2" charset="0"/>
                <a:cs typeface="Poppins SemiBold" panose="00000700000000000000" pitchFamily="2" charset="0"/>
              </a:rPr>
              <a:t> </a:t>
            </a:r>
            <a:r>
              <a:rPr lang="en-US" dirty="0">
                <a:solidFill>
                  <a:srgbClr val="6EF4D0"/>
                </a:solidFill>
                <a:latin typeface="Poppins SemiBold" panose="00000700000000000000" pitchFamily="2" charset="0"/>
                <a:cs typeface="Poppins SemiBold" panose="00000700000000000000" pitchFamily="2" charset="0"/>
              </a:rPr>
              <a:t>thinks</a:t>
            </a:r>
          </a:p>
          <a:p>
            <a:endParaRPr lang="en-US" dirty="0">
              <a:solidFill>
                <a:srgbClr val="6EF4D0"/>
              </a:solidFill>
              <a:latin typeface="Poppins SemiBold" panose="00000700000000000000" pitchFamily="2" charset="0"/>
              <a:cs typeface="Poppins SemiBold" panose="00000700000000000000" pitchFamily="2" charset="0"/>
            </a:endParaRPr>
          </a:p>
          <a:p>
            <a:r>
              <a:rPr lang="en-US" sz="1400" dirty="0">
                <a:solidFill>
                  <a:srgbClr val="6EF4D0"/>
                </a:solidFill>
                <a:latin typeface="Poppins SemiBold" panose="00000700000000000000" pitchFamily="2" charset="0"/>
                <a:cs typeface="Poppins SemiBold" panose="00000700000000000000" pitchFamily="2" charset="0"/>
              </a:rPr>
              <a:t>	E.g. V8 creates </a:t>
            </a:r>
            <a:r>
              <a:rPr lang="en-US" sz="1400" dirty="0">
                <a:solidFill>
                  <a:srgbClr val="686EA6"/>
                </a:solidFill>
                <a:latin typeface="Poppins SemiBold" panose="00000700000000000000" pitchFamily="2" charset="0"/>
                <a:cs typeface="Poppins SemiBold" panose="00000700000000000000" pitchFamily="2" charset="0"/>
              </a:rPr>
              <a:t>3 elements but </a:t>
            </a:r>
            <a:r>
              <a:rPr lang="en-US" sz="1400" dirty="0">
                <a:solidFill>
                  <a:srgbClr val="6EF4D0"/>
                </a:solidFill>
                <a:latin typeface="Poppins SemiBold" panose="00000700000000000000" pitchFamily="2" charset="0"/>
                <a:cs typeface="Poppins SemiBold" panose="00000700000000000000" pitchFamily="2" charset="0"/>
              </a:rPr>
              <a:t>Turbofan </a:t>
            </a:r>
            <a:r>
              <a:rPr lang="en-US" sz="1400" dirty="0">
                <a:solidFill>
                  <a:srgbClr val="686EA6"/>
                </a:solidFill>
                <a:latin typeface="Poppins SemiBold" panose="00000700000000000000" pitchFamily="2" charset="0"/>
                <a:cs typeface="Poppins SemiBold" panose="00000700000000000000" pitchFamily="2" charset="0"/>
              </a:rPr>
              <a:t>says Range(33,33)</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err="1">
                <a:solidFill>
                  <a:srgbClr val="6EF4D0"/>
                </a:solidFill>
                <a:latin typeface="Poppins SemiBold" panose="00000700000000000000" pitchFamily="2" charset="0"/>
                <a:cs typeface="Poppins SemiBold" panose="00000700000000000000" pitchFamily="2" charset="0"/>
              </a:rPr>
              <a:t>Checkbounds</a:t>
            </a:r>
            <a:r>
              <a:rPr lang="en-US" dirty="0">
                <a:solidFill>
                  <a:srgbClr val="6EF4D0"/>
                </a:solidFill>
                <a:latin typeface="Poppins SemiBold" panose="00000700000000000000" pitchFamily="2" charset="0"/>
                <a:cs typeface="Poppins SemiBold" panose="00000700000000000000" pitchFamily="2" charset="0"/>
              </a:rPr>
              <a:t> Node</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D5BB8CE1-D72F-4E85-B378-05BC67FF7607}"/>
              </a:ext>
            </a:extLst>
          </p:cNvPr>
          <p:cNvSpPr/>
          <p:nvPr/>
        </p:nvSpPr>
        <p:spPr>
          <a:xfrm>
            <a:off x="8387101" y="5361936"/>
            <a:ext cx="2921335" cy="302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3" name="Rectangle 2">
            <a:extLst>
              <a:ext uri="{FF2B5EF4-FFF2-40B4-BE49-F238E27FC236}">
                <a16:creationId xmlns:a16="http://schemas.microsoft.com/office/drawing/2014/main" id="{08BFE133-C075-42EB-A079-AC947D36762B}"/>
              </a:ext>
            </a:extLst>
          </p:cNvPr>
          <p:cNvSpPr/>
          <p:nvPr/>
        </p:nvSpPr>
        <p:spPr>
          <a:xfrm>
            <a:off x="8387101" y="5826750"/>
            <a:ext cx="609600" cy="26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56" name="TextBox 55">
            <a:extLst>
              <a:ext uri="{FF2B5EF4-FFF2-40B4-BE49-F238E27FC236}">
                <a16:creationId xmlns:a16="http://schemas.microsoft.com/office/drawing/2014/main" id="{BE88270A-DAB1-479F-A42D-2A913CF5A708}"/>
              </a:ext>
            </a:extLst>
          </p:cNvPr>
          <p:cNvSpPr txBox="1"/>
          <p:nvPr/>
        </p:nvSpPr>
        <p:spPr>
          <a:xfrm>
            <a:off x="5346297" y="5328401"/>
            <a:ext cx="3072764" cy="369332"/>
          </a:xfrm>
          <a:prstGeom prst="rect">
            <a:avLst/>
          </a:prstGeom>
          <a:noFill/>
        </p:spPr>
        <p:txBody>
          <a:bodyPr wrap="none" rtlCol="0">
            <a:spAutoFit/>
          </a:bodyPr>
          <a:lstStyle/>
          <a:p>
            <a:r>
              <a:rPr lang="en-US" dirty="0">
                <a:solidFill>
                  <a:srgbClr val="686EA6"/>
                </a:solidFill>
              </a:rPr>
              <a:t>Range turbofan thinks arr1 has</a:t>
            </a:r>
          </a:p>
        </p:txBody>
      </p:sp>
      <p:sp>
        <p:nvSpPr>
          <p:cNvPr id="57" name="Rectangle 56">
            <a:extLst>
              <a:ext uri="{FF2B5EF4-FFF2-40B4-BE49-F238E27FC236}">
                <a16:creationId xmlns:a16="http://schemas.microsoft.com/office/drawing/2014/main" id="{538BE523-7CAE-4261-B32F-294B5590CA6E}"/>
              </a:ext>
            </a:extLst>
          </p:cNvPr>
          <p:cNvSpPr/>
          <p:nvPr/>
        </p:nvSpPr>
        <p:spPr>
          <a:xfrm>
            <a:off x="8996701" y="5826750"/>
            <a:ext cx="2311735" cy="26161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arrX</a:t>
            </a:r>
            <a:endParaRPr lang="en-US" dirty="0"/>
          </a:p>
        </p:txBody>
      </p:sp>
      <p:sp>
        <p:nvSpPr>
          <p:cNvPr id="58" name="TextBox 57">
            <a:extLst>
              <a:ext uri="{FF2B5EF4-FFF2-40B4-BE49-F238E27FC236}">
                <a16:creationId xmlns:a16="http://schemas.microsoft.com/office/drawing/2014/main" id="{EDF2BA54-7D0C-4E07-A4E6-E50CD15DDB7E}"/>
              </a:ext>
            </a:extLst>
          </p:cNvPr>
          <p:cNvSpPr txBox="1"/>
          <p:nvPr/>
        </p:nvSpPr>
        <p:spPr>
          <a:xfrm>
            <a:off x="5724769" y="5783192"/>
            <a:ext cx="2662332" cy="369332"/>
          </a:xfrm>
          <a:prstGeom prst="rect">
            <a:avLst/>
          </a:prstGeom>
          <a:noFill/>
        </p:spPr>
        <p:txBody>
          <a:bodyPr wrap="none" rtlCol="0">
            <a:spAutoFit/>
          </a:bodyPr>
          <a:lstStyle/>
          <a:p>
            <a:r>
              <a:rPr lang="en-US" dirty="0">
                <a:solidFill>
                  <a:srgbClr val="686EA6"/>
                </a:solidFill>
              </a:rPr>
              <a:t>What range arr1 really has</a:t>
            </a:r>
          </a:p>
        </p:txBody>
      </p:sp>
    </p:spTree>
    <p:extLst>
      <p:ext uri="{BB962C8B-B14F-4D97-AF65-F5344CB8AC3E}">
        <p14:creationId xmlns:p14="http://schemas.microsoft.com/office/powerpoint/2010/main" val="885434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5B5FC6-735A-4DAF-AF43-2430B0A5F865}"/>
              </a:ext>
            </a:extLst>
          </p:cNvPr>
          <p:cNvSpPr txBox="1">
            <a:spLocks/>
          </p:cNvSpPr>
          <p:nvPr/>
        </p:nvSpPr>
        <p:spPr>
          <a:xfrm>
            <a:off x="792836" y="4641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rgbClr val="6EF4D0"/>
                </a:solidFill>
                <a:latin typeface="Poppins Black" panose="00000A00000000000000" pitchFamily="2" charset="0"/>
                <a:cs typeface="Poppins Black" panose="00000A00000000000000" pitchFamily="2" charset="0"/>
              </a:rPr>
              <a:t>Turbo to OOB</a:t>
            </a:r>
            <a:endParaRPr lang="en-US" sz="4800" dirty="0">
              <a:solidFill>
                <a:srgbClr val="6EF4D0"/>
              </a:solidFill>
              <a:latin typeface="Poppins Black" panose="00000A00000000000000" pitchFamily="2" charset="0"/>
              <a:cs typeface="Poppins Black" panose="00000A00000000000000" pitchFamily="2" charset="0"/>
            </a:endParaRPr>
          </a:p>
        </p:txBody>
      </p:sp>
      <p:grpSp>
        <p:nvGrpSpPr>
          <p:cNvPr id="5" name="Group 4">
            <a:extLst>
              <a:ext uri="{FF2B5EF4-FFF2-40B4-BE49-F238E27FC236}">
                <a16:creationId xmlns:a16="http://schemas.microsoft.com/office/drawing/2014/main" id="{963F12C7-6B19-43F0-8331-B497394F68F2}"/>
              </a:ext>
            </a:extLst>
          </p:cNvPr>
          <p:cNvGrpSpPr/>
          <p:nvPr/>
        </p:nvGrpSpPr>
        <p:grpSpPr>
          <a:xfrm rot="16200000">
            <a:off x="1516748" y="5388766"/>
            <a:ext cx="464457" cy="1951491"/>
            <a:chOff x="1095832" y="5013889"/>
            <a:chExt cx="464457" cy="1951491"/>
          </a:xfrm>
        </p:grpSpPr>
        <p:sp>
          <p:nvSpPr>
            <p:cNvPr id="6" name="Rectangle 5">
              <a:extLst>
                <a:ext uri="{FF2B5EF4-FFF2-40B4-BE49-F238E27FC236}">
                  <a16:creationId xmlns:a16="http://schemas.microsoft.com/office/drawing/2014/main" id="{C9585B16-2E31-4F3D-B8DA-7AED603C726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46665C-87E5-4EFC-9F66-7013E80EA14E}"/>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D71B5CED-6DD9-47A8-A1E4-C13B8AB846EC}"/>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F32C22-9451-43E4-BEF5-47F57F52A262}"/>
              </a:ext>
            </a:extLst>
          </p:cNvPr>
          <p:cNvGrpSpPr/>
          <p:nvPr/>
        </p:nvGrpSpPr>
        <p:grpSpPr>
          <a:xfrm>
            <a:off x="-45366" y="-7095277"/>
            <a:ext cx="12192004" cy="6934188"/>
            <a:chOff x="-4" y="-43537"/>
            <a:chExt cx="12192004" cy="6934188"/>
          </a:xfrm>
        </p:grpSpPr>
        <p:cxnSp>
          <p:nvCxnSpPr>
            <p:cNvPr id="10" name="Straight Connector 9">
              <a:extLst>
                <a:ext uri="{FF2B5EF4-FFF2-40B4-BE49-F238E27FC236}">
                  <a16:creationId xmlns:a16="http://schemas.microsoft.com/office/drawing/2014/main" id="{55C86E2A-1B7C-4C7F-AE65-16EB332EA78F}"/>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89A20-2087-45C3-BBE4-34F059FA774F}"/>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1C4464-9BB8-493F-8B70-DFA4A90641E7}"/>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FDD5DE2-2A95-468D-A7EE-EB16D830581B}"/>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1F4166E6-5578-422C-A734-FE0E90B4C78F}"/>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512560-C13A-4890-B68B-B79B2874C361}"/>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0183EF-1DBD-4BAE-9835-92F6D0598E52}"/>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25A052-93D3-4E6F-BBE2-AD382AEC19FC}"/>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617D5155-3A62-49F2-AFA9-025F202E92C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0FB6A5-042B-4840-9D38-423AA093331B}"/>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5860A-E481-4C14-907F-CDD10E980C20}"/>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DD2E2F6-B56A-4670-8879-A8E797F3CB6E}"/>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33B96E-23E2-4322-9A35-8B9901975D74}"/>
                </a:ext>
              </a:extLst>
            </p:cNvPr>
            <p:cNvGrpSpPr/>
            <p:nvPr/>
          </p:nvGrpSpPr>
          <p:grpSpPr>
            <a:xfrm>
              <a:off x="6096000" y="-10886"/>
              <a:ext cx="6096000" cy="6879772"/>
              <a:chOff x="0" y="0"/>
              <a:chExt cx="12192000" cy="6858000"/>
            </a:xfrm>
          </p:grpSpPr>
          <p:cxnSp>
            <p:nvCxnSpPr>
              <p:cNvPr id="47" name="Straight Connector 46">
                <a:extLst>
                  <a:ext uri="{FF2B5EF4-FFF2-40B4-BE49-F238E27FC236}">
                    <a16:creationId xmlns:a16="http://schemas.microsoft.com/office/drawing/2014/main" id="{DA1BEBDE-FEBC-4229-A858-AA136BE27A44}"/>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A7766-106D-4585-A7F5-0F71D8F176E3}"/>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8245BB-392D-4AE1-AFB0-0CD10FA0D35A}"/>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A51B22-1669-4491-BC93-17DC97B2CC6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0BF1C92A-12A9-4DB5-9D98-9E1320C799E1}"/>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956E71-BF7A-4EB6-984B-E403080D2523}"/>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D90B7D-3F41-4B36-A563-BBACEEB0B1A8}"/>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C8C96F-C2EA-4B05-8FBD-FAF535BE3052}"/>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117818-6141-46D3-9D6B-112887E7DE8F}"/>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FAB03D-C664-4DAA-9977-2EF0232EBE01}"/>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9D5EEA-A9FC-47B2-8CFF-6250ABC67000}"/>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2859ED-FD7E-47C7-AD1E-0A8A131F327D}"/>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158428-90D3-4E87-89AC-9681BECF680D}"/>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C3E476-F049-4070-A26B-EC3DE2BF579D}"/>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28D9DB-C165-4DEA-8020-A671A9A86A4F}"/>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4FF969-2E23-4E81-8523-B262F40B9E9F}"/>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73FC3A-E10F-4F60-A5F9-7F21781A9414}"/>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78283C-78EB-4223-9E0A-047DF6512F67}"/>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FB39D-811E-4DD6-A92D-2496FCCB7D67}"/>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A03210-7CC3-4CDF-860C-9957B0406239}"/>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3D7DC2-73A2-4094-A77C-A16FFBFDBFEC}"/>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FC728E-D8A1-423D-A696-E2F3C0FF8115}"/>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BA404B-AE9E-4485-9B4E-0E34EA6AF883}"/>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6DB8E7-DD2F-4C98-AF19-36BF11CCC53B}"/>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24159E-B4A2-491D-91EA-6F824F0EE8B3}"/>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D4E16C-8659-4911-B3F9-897AA4C9029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C9701D-5638-4F84-94C1-5148C68F91E3}"/>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A36C7-0716-4E49-8497-CE36B214E515}"/>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B23D8B-4ACC-41A2-8F5E-8EE25688F94C}"/>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13D387-D9AC-4D2F-BD73-81145A4B75BC}"/>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FA5956-DDF7-4FEE-AECF-9FC61AAE66B7}"/>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9948BA-6B02-41C4-AFB4-11746326ADC0}"/>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6C2B6065-4C9B-43EC-92F8-28BF069015AF}"/>
              </a:ext>
            </a:extLst>
          </p:cNvPr>
          <p:cNvSpPr txBox="1"/>
          <p:nvPr/>
        </p:nvSpPr>
        <p:spPr>
          <a:xfrm>
            <a:off x="1478639" y="1862874"/>
            <a:ext cx="9143997" cy="3600986"/>
          </a:xfrm>
          <a:prstGeom prst="rect">
            <a:avLst/>
          </a:prstGeom>
          <a:noFill/>
        </p:spPr>
        <p:txBody>
          <a:bodyPr wrap="square" rtlCol="0">
            <a:spAutoFit/>
          </a:bodyPr>
          <a:lstStyle/>
          <a:p>
            <a:r>
              <a:rPr lang="en-US" sz="2800" dirty="0">
                <a:solidFill>
                  <a:srgbClr val="6EF4D0"/>
                </a:solidFill>
                <a:latin typeface="Poppins SemiBold" panose="00000700000000000000" pitchFamily="2" charset="0"/>
                <a:cs typeface="Poppins SemiBold" panose="00000700000000000000" pitchFamily="2" charset="0"/>
              </a:rPr>
              <a:t>Goal :</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Out of Bounds Access</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Array Creation</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a:solidFill>
                  <a:srgbClr val="6EF4D0"/>
                </a:solidFill>
                <a:latin typeface="Poppins SemiBold" panose="00000700000000000000" pitchFamily="2" charset="0"/>
                <a:cs typeface="Poppins SemiBold" panose="00000700000000000000" pitchFamily="2" charset="0"/>
              </a:rPr>
              <a:t>Confusion in number ….  Of </a:t>
            </a:r>
            <a:r>
              <a:rPr lang="en-US" sz="2000" dirty="0">
                <a:solidFill>
                  <a:srgbClr val="686EA6"/>
                </a:solidFill>
                <a:latin typeface="Poppins SemiBold" panose="00000700000000000000" pitchFamily="2" charset="0"/>
                <a:cs typeface="Poppins SemiBold" panose="00000700000000000000" pitchFamily="2" charset="0"/>
              </a:rPr>
              <a:t>elements created </a:t>
            </a:r>
            <a:r>
              <a:rPr lang="en-US" dirty="0">
                <a:solidFill>
                  <a:srgbClr val="686EA6"/>
                </a:solidFill>
                <a:latin typeface="Poppins SemiBold" panose="00000700000000000000" pitchFamily="2" charset="0"/>
                <a:cs typeface="Poppins SemiBold" panose="00000700000000000000" pitchFamily="2" charset="0"/>
              </a:rPr>
              <a:t>vs </a:t>
            </a:r>
            <a:r>
              <a:rPr lang="en-US" sz="2000" dirty="0">
                <a:solidFill>
                  <a:srgbClr val="686EA6"/>
                </a:solidFill>
                <a:latin typeface="Poppins SemiBold" panose="00000700000000000000" pitchFamily="2" charset="0"/>
                <a:cs typeface="Poppins SemiBold" panose="00000700000000000000" pitchFamily="2" charset="0"/>
              </a:rPr>
              <a:t>Range Turbofan</a:t>
            </a:r>
            <a:r>
              <a:rPr lang="en-US" sz="2000" dirty="0">
                <a:solidFill>
                  <a:srgbClr val="6EF4D0"/>
                </a:solidFill>
                <a:latin typeface="Poppins SemiBold" panose="00000700000000000000" pitchFamily="2" charset="0"/>
                <a:cs typeface="Poppins SemiBold" panose="00000700000000000000" pitchFamily="2" charset="0"/>
              </a:rPr>
              <a:t> </a:t>
            </a:r>
            <a:r>
              <a:rPr lang="en-US" dirty="0">
                <a:solidFill>
                  <a:srgbClr val="6EF4D0"/>
                </a:solidFill>
                <a:latin typeface="Poppins SemiBold" panose="00000700000000000000" pitchFamily="2" charset="0"/>
                <a:cs typeface="Poppins SemiBold" panose="00000700000000000000" pitchFamily="2" charset="0"/>
              </a:rPr>
              <a:t>thinks</a:t>
            </a:r>
          </a:p>
          <a:p>
            <a:endParaRPr lang="en-US" dirty="0">
              <a:solidFill>
                <a:srgbClr val="6EF4D0"/>
              </a:solidFill>
              <a:latin typeface="Poppins SemiBold" panose="00000700000000000000" pitchFamily="2" charset="0"/>
              <a:cs typeface="Poppins SemiBold" panose="00000700000000000000" pitchFamily="2" charset="0"/>
            </a:endParaRPr>
          </a:p>
          <a:p>
            <a:r>
              <a:rPr lang="en-US" sz="1400" dirty="0">
                <a:solidFill>
                  <a:srgbClr val="6EF4D0"/>
                </a:solidFill>
                <a:latin typeface="Poppins SemiBold" panose="00000700000000000000" pitchFamily="2" charset="0"/>
                <a:cs typeface="Poppins SemiBold" panose="00000700000000000000" pitchFamily="2" charset="0"/>
              </a:rPr>
              <a:t>	E.g. V8 creates </a:t>
            </a:r>
            <a:r>
              <a:rPr lang="en-US" sz="1400" dirty="0">
                <a:solidFill>
                  <a:srgbClr val="686EA6"/>
                </a:solidFill>
                <a:latin typeface="Poppins SemiBold" panose="00000700000000000000" pitchFamily="2" charset="0"/>
                <a:cs typeface="Poppins SemiBold" panose="00000700000000000000" pitchFamily="2" charset="0"/>
              </a:rPr>
              <a:t>3 elements but </a:t>
            </a:r>
            <a:r>
              <a:rPr lang="en-US" sz="1400" dirty="0">
                <a:solidFill>
                  <a:srgbClr val="6EF4D0"/>
                </a:solidFill>
                <a:latin typeface="Poppins SemiBold" panose="00000700000000000000" pitchFamily="2" charset="0"/>
                <a:cs typeface="Poppins SemiBold" panose="00000700000000000000" pitchFamily="2" charset="0"/>
              </a:rPr>
              <a:t>Turbofan </a:t>
            </a:r>
            <a:r>
              <a:rPr lang="en-US" sz="1400" dirty="0">
                <a:solidFill>
                  <a:srgbClr val="686EA6"/>
                </a:solidFill>
                <a:latin typeface="Poppins SemiBold" panose="00000700000000000000" pitchFamily="2" charset="0"/>
                <a:cs typeface="Poppins SemiBold" panose="00000700000000000000" pitchFamily="2" charset="0"/>
              </a:rPr>
              <a:t>says Range(33,33)</a:t>
            </a:r>
          </a:p>
          <a:p>
            <a:endParaRPr lang="en-US" dirty="0">
              <a:solidFill>
                <a:srgbClr val="6EF4D0"/>
              </a:solidFill>
              <a:latin typeface="Poppins SemiBold" panose="00000700000000000000" pitchFamily="2" charset="0"/>
              <a:cs typeface="Poppins SemiBold" panose="00000700000000000000" pitchFamily="2" charset="0"/>
            </a:endParaRPr>
          </a:p>
          <a:p>
            <a:pPr marL="285750" indent="-285750">
              <a:buFontTx/>
              <a:buChar char="-"/>
            </a:pPr>
            <a:r>
              <a:rPr lang="en-US" dirty="0" err="1">
                <a:solidFill>
                  <a:srgbClr val="6EF4D0"/>
                </a:solidFill>
                <a:latin typeface="Poppins SemiBold" panose="00000700000000000000" pitchFamily="2" charset="0"/>
                <a:cs typeface="Poppins SemiBold" panose="00000700000000000000" pitchFamily="2" charset="0"/>
              </a:rPr>
              <a:t>Checkbounds</a:t>
            </a:r>
            <a:r>
              <a:rPr lang="en-US" dirty="0">
                <a:solidFill>
                  <a:srgbClr val="6EF4D0"/>
                </a:solidFill>
                <a:latin typeface="Poppins SemiBold" panose="00000700000000000000" pitchFamily="2" charset="0"/>
                <a:cs typeface="Poppins SemiBold" panose="00000700000000000000" pitchFamily="2" charset="0"/>
              </a:rPr>
              <a:t> Node</a:t>
            </a:r>
          </a:p>
          <a:p>
            <a:pPr marL="285750" indent="-285750">
              <a:buFontTx/>
              <a:buChar char="-"/>
            </a:pPr>
            <a:endParaRPr lang="en-US" dirty="0">
              <a:solidFill>
                <a:srgbClr val="6EF4D0"/>
              </a:solidFill>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D5BB8CE1-D72F-4E85-B378-05BC67FF7607}"/>
              </a:ext>
            </a:extLst>
          </p:cNvPr>
          <p:cNvSpPr/>
          <p:nvPr/>
        </p:nvSpPr>
        <p:spPr>
          <a:xfrm>
            <a:off x="8387101" y="5361936"/>
            <a:ext cx="2921335" cy="302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3" name="Rectangle 2">
            <a:extLst>
              <a:ext uri="{FF2B5EF4-FFF2-40B4-BE49-F238E27FC236}">
                <a16:creationId xmlns:a16="http://schemas.microsoft.com/office/drawing/2014/main" id="{08BFE133-C075-42EB-A079-AC947D36762B}"/>
              </a:ext>
            </a:extLst>
          </p:cNvPr>
          <p:cNvSpPr/>
          <p:nvPr/>
        </p:nvSpPr>
        <p:spPr>
          <a:xfrm>
            <a:off x="8387101" y="5826750"/>
            <a:ext cx="609600" cy="26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arr1</a:t>
            </a:r>
          </a:p>
        </p:txBody>
      </p:sp>
      <p:sp>
        <p:nvSpPr>
          <p:cNvPr id="56" name="TextBox 55">
            <a:extLst>
              <a:ext uri="{FF2B5EF4-FFF2-40B4-BE49-F238E27FC236}">
                <a16:creationId xmlns:a16="http://schemas.microsoft.com/office/drawing/2014/main" id="{BE88270A-DAB1-479F-A42D-2A913CF5A708}"/>
              </a:ext>
            </a:extLst>
          </p:cNvPr>
          <p:cNvSpPr txBox="1"/>
          <p:nvPr/>
        </p:nvSpPr>
        <p:spPr>
          <a:xfrm>
            <a:off x="5346297" y="5328401"/>
            <a:ext cx="3072764" cy="369332"/>
          </a:xfrm>
          <a:prstGeom prst="rect">
            <a:avLst/>
          </a:prstGeom>
          <a:noFill/>
        </p:spPr>
        <p:txBody>
          <a:bodyPr wrap="none" rtlCol="0">
            <a:spAutoFit/>
          </a:bodyPr>
          <a:lstStyle/>
          <a:p>
            <a:r>
              <a:rPr lang="en-US" dirty="0">
                <a:solidFill>
                  <a:srgbClr val="686EA6"/>
                </a:solidFill>
              </a:rPr>
              <a:t>Range turbofan thinks arr1 has</a:t>
            </a:r>
          </a:p>
        </p:txBody>
      </p:sp>
      <p:sp>
        <p:nvSpPr>
          <p:cNvPr id="57" name="Rectangle 56">
            <a:extLst>
              <a:ext uri="{FF2B5EF4-FFF2-40B4-BE49-F238E27FC236}">
                <a16:creationId xmlns:a16="http://schemas.microsoft.com/office/drawing/2014/main" id="{538BE523-7CAE-4261-B32F-294B5590CA6E}"/>
              </a:ext>
            </a:extLst>
          </p:cNvPr>
          <p:cNvSpPr/>
          <p:nvPr/>
        </p:nvSpPr>
        <p:spPr>
          <a:xfrm>
            <a:off x="8996701" y="5826750"/>
            <a:ext cx="2311735" cy="2616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arrX</a:t>
            </a:r>
            <a:endParaRPr lang="en-US" dirty="0"/>
          </a:p>
        </p:txBody>
      </p:sp>
      <p:sp>
        <p:nvSpPr>
          <p:cNvPr id="58" name="TextBox 57">
            <a:extLst>
              <a:ext uri="{FF2B5EF4-FFF2-40B4-BE49-F238E27FC236}">
                <a16:creationId xmlns:a16="http://schemas.microsoft.com/office/drawing/2014/main" id="{EDF2BA54-7D0C-4E07-A4E6-E50CD15DDB7E}"/>
              </a:ext>
            </a:extLst>
          </p:cNvPr>
          <p:cNvSpPr txBox="1"/>
          <p:nvPr/>
        </p:nvSpPr>
        <p:spPr>
          <a:xfrm>
            <a:off x="5724769" y="5783192"/>
            <a:ext cx="2662332" cy="369332"/>
          </a:xfrm>
          <a:prstGeom prst="rect">
            <a:avLst/>
          </a:prstGeom>
          <a:noFill/>
        </p:spPr>
        <p:txBody>
          <a:bodyPr wrap="none" rtlCol="0">
            <a:spAutoFit/>
          </a:bodyPr>
          <a:lstStyle/>
          <a:p>
            <a:r>
              <a:rPr lang="en-US" dirty="0">
                <a:solidFill>
                  <a:srgbClr val="686EA6"/>
                </a:solidFill>
              </a:rPr>
              <a:t>What range arr1 really has</a:t>
            </a:r>
          </a:p>
        </p:txBody>
      </p:sp>
      <p:cxnSp>
        <p:nvCxnSpPr>
          <p:cNvPr id="60" name="Straight Arrow Connector 59">
            <a:extLst>
              <a:ext uri="{FF2B5EF4-FFF2-40B4-BE49-F238E27FC236}">
                <a16:creationId xmlns:a16="http://schemas.microsoft.com/office/drawing/2014/main" id="{8027863A-DACD-487A-9DCF-27D8E3BF153D}"/>
              </a:ext>
            </a:extLst>
          </p:cNvPr>
          <p:cNvCxnSpPr/>
          <p:nvPr/>
        </p:nvCxnSpPr>
        <p:spPr>
          <a:xfrm flipV="1">
            <a:off x="9897979" y="6152524"/>
            <a:ext cx="0" cy="32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512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5560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sp>
        <p:nvSpPr>
          <p:cNvPr id="55" name="TextBox 54">
            <a:extLst>
              <a:ext uri="{FF2B5EF4-FFF2-40B4-BE49-F238E27FC236}">
                <a16:creationId xmlns:a16="http://schemas.microsoft.com/office/drawing/2014/main" id="{72DB23D7-9F5E-473F-A245-53ECEF66A163}"/>
              </a:ext>
            </a:extLst>
          </p:cNvPr>
          <p:cNvSpPr txBox="1"/>
          <p:nvPr/>
        </p:nvSpPr>
        <p:spPr>
          <a:xfrm>
            <a:off x="8180927" y="1438372"/>
            <a:ext cx="3648216" cy="3323987"/>
          </a:xfrm>
          <a:prstGeom prst="rect">
            <a:avLst/>
          </a:prstGeom>
          <a:noFill/>
        </p:spPr>
        <p:txBody>
          <a:bodyPr wrap="square" rtlCol="0" anchor="ctr">
            <a:spAutoFit/>
          </a:bodyPr>
          <a:lstStyle/>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Separate x and y </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x == 0</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y == 0</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err="1">
                <a:solidFill>
                  <a:srgbClr val="6EF4D0"/>
                </a:solidFill>
                <a:latin typeface="Poppins SemiBold" panose="00000700000000000000" pitchFamily="2" charset="0"/>
                <a:cs typeface="Poppins SemiBold" panose="00000700000000000000" pitchFamily="2" charset="0"/>
              </a:rPr>
              <a:t>x&amp;y</a:t>
            </a:r>
            <a:r>
              <a:rPr lang="en-US" sz="1600" b="1" dirty="0">
                <a:solidFill>
                  <a:srgbClr val="6EF4D0"/>
                </a:solidFill>
                <a:latin typeface="Poppins SemiBold" panose="00000700000000000000" pitchFamily="2" charset="0"/>
                <a:cs typeface="Poppins SemiBold" panose="00000700000000000000" pitchFamily="2" charset="0"/>
              </a:rPr>
              <a:t> = 1</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b="1" dirty="0">
              <a:solidFill>
                <a:srgbClr val="6EF4D0"/>
              </a:solidFill>
              <a:latin typeface="Poppins SemiBold" panose="00000700000000000000" pitchFamily="2" charset="0"/>
              <a:cs typeface="Poppins SemiBold" panose="00000700000000000000" pitchFamily="2" charset="0"/>
            </a:endParaRP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370FAA9B-8A19-4F84-9970-3333DFF3677F}"/>
              </a:ext>
            </a:extLst>
          </p:cNvPr>
          <p:cNvPicPr>
            <a:picLocks noChangeAspect="1"/>
          </p:cNvPicPr>
          <p:nvPr/>
        </p:nvPicPr>
        <p:blipFill>
          <a:blip r:embed="rId3"/>
          <a:stretch>
            <a:fillRect/>
          </a:stretch>
        </p:blipFill>
        <p:spPr>
          <a:xfrm>
            <a:off x="0" y="-90311"/>
            <a:ext cx="12192000" cy="6948312"/>
          </a:xfrm>
          <a:prstGeom prst="rect">
            <a:avLst/>
          </a:prstGeom>
        </p:spPr>
      </p:pic>
    </p:spTree>
    <p:extLst>
      <p:ext uri="{BB962C8B-B14F-4D97-AF65-F5344CB8AC3E}">
        <p14:creationId xmlns:p14="http://schemas.microsoft.com/office/powerpoint/2010/main" val="7590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5560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sp>
        <p:nvSpPr>
          <p:cNvPr id="55" name="TextBox 54">
            <a:extLst>
              <a:ext uri="{FF2B5EF4-FFF2-40B4-BE49-F238E27FC236}">
                <a16:creationId xmlns:a16="http://schemas.microsoft.com/office/drawing/2014/main" id="{72DB23D7-9F5E-473F-A245-53ECEF66A163}"/>
              </a:ext>
            </a:extLst>
          </p:cNvPr>
          <p:cNvSpPr txBox="1"/>
          <p:nvPr/>
        </p:nvSpPr>
        <p:spPr>
          <a:xfrm>
            <a:off x="8180927" y="1438372"/>
            <a:ext cx="3648216" cy="3323987"/>
          </a:xfrm>
          <a:prstGeom prst="rect">
            <a:avLst/>
          </a:prstGeom>
          <a:noFill/>
        </p:spPr>
        <p:txBody>
          <a:bodyPr wrap="square" rtlCol="0" anchor="ctr">
            <a:spAutoFit/>
          </a:bodyPr>
          <a:lstStyle/>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Separate x and y </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x == 0</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a:solidFill>
                  <a:srgbClr val="6EF4D0"/>
                </a:solidFill>
                <a:latin typeface="Poppins SemiBold" panose="00000700000000000000" pitchFamily="2" charset="0"/>
                <a:cs typeface="Poppins SemiBold" panose="00000700000000000000" pitchFamily="2" charset="0"/>
              </a:rPr>
              <a:t>y == 0</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r>
              <a:rPr lang="en-US" sz="1600" b="1" dirty="0" err="1">
                <a:solidFill>
                  <a:srgbClr val="6EF4D0"/>
                </a:solidFill>
                <a:latin typeface="Poppins SemiBold" panose="00000700000000000000" pitchFamily="2" charset="0"/>
                <a:cs typeface="Poppins SemiBold" panose="00000700000000000000" pitchFamily="2" charset="0"/>
              </a:rPr>
              <a:t>x&amp;y</a:t>
            </a:r>
            <a:r>
              <a:rPr lang="en-US" sz="1600" b="1" dirty="0">
                <a:solidFill>
                  <a:srgbClr val="6EF4D0"/>
                </a:solidFill>
                <a:latin typeface="Poppins SemiBold" panose="00000700000000000000" pitchFamily="2" charset="0"/>
                <a:cs typeface="Poppins SemiBold" panose="00000700000000000000" pitchFamily="2" charset="0"/>
              </a:rPr>
              <a:t> = 1</a:t>
            </a:r>
          </a:p>
          <a:p>
            <a:pPr algn="ctr"/>
            <a:endParaRPr lang="en-US" sz="1600" b="1" dirty="0">
              <a:solidFill>
                <a:srgbClr val="6EF4D0"/>
              </a:solidFill>
              <a:latin typeface="Poppins SemiBold" panose="00000700000000000000" pitchFamily="2" charset="0"/>
              <a:cs typeface="Poppins SemiBold" panose="00000700000000000000" pitchFamily="2" charset="0"/>
            </a:endParaRPr>
          </a:p>
          <a:p>
            <a:pPr algn="ctr"/>
            <a:endParaRPr lang="en-US" b="1" dirty="0">
              <a:solidFill>
                <a:srgbClr val="6EF4D0"/>
              </a:solidFill>
              <a:latin typeface="Poppins SemiBold" panose="00000700000000000000" pitchFamily="2" charset="0"/>
              <a:cs typeface="Poppins SemiBold" panose="00000700000000000000" pitchFamily="2" charset="0"/>
            </a:endParaRP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370FAA9B-8A19-4F84-9970-3333DFF3677F}"/>
              </a:ext>
            </a:extLst>
          </p:cNvPr>
          <p:cNvPicPr>
            <a:picLocks noChangeAspect="1"/>
          </p:cNvPicPr>
          <p:nvPr/>
        </p:nvPicPr>
        <p:blipFill>
          <a:blip r:embed="rId3"/>
          <a:stretch>
            <a:fillRect/>
          </a:stretch>
        </p:blipFill>
        <p:spPr>
          <a:xfrm>
            <a:off x="0" y="-90311"/>
            <a:ext cx="12192000" cy="6948312"/>
          </a:xfrm>
          <a:prstGeom prst="rect">
            <a:avLst/>
          </a:prstGeom>
        </p:spPr>
      </p:pic>
      <p:cxnSp>
        <p:nvCxnSpPr>
          <p:cNvPr id="51" name="Straight Arrow Connector 50">
            <a:extLst>
              <a:ext uri="{FF2B5EF4-FFF2-40B4-BE49-F238E27FC236}">
                <a16:creationId xmlns:a16="http://schemas.microsoft.com/office/drawing/2014/main" id="{67363190-046C-4019-8B3C-4B16A4667E5C}"/>
              </a:ext>
            </a:extLst>
          </p:cNvPr>
          <p:cNvCxnSpPr/>
          <p:nvPr/>
        </p:nvCxnSpPr>
        <p:spPr>
          <a:xfrm flipV="1">
            <a:off x="7360356" y="4560711"/>
            <a:ext cx="820571" cy="993422"/>
          </a:xfrm>
          <a:prstGeom prst="straightConnector1">
            <a:avLst/>
          </a:prstGeom>
          <a:ln w="28575">
            <a:solidFill>
              <a:srgbClr val="686EA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89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7014019"/>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EF4338CE-43CE-457A-B74D-D44B83729113}"/>
              </a:ext>
            </a:extLst>
          </p:cNvPr>
          <p:cNvPicPr>
            <a:picLocks noChangeAspect="1"/>
          </p:cNvPicPr>
          <p:nvPr/>
        </p:nvPicPr>
        <p:blipFill>
          <a:blip r:embed="rId3"/>
          <a:stretch>
            <a:fillRect/>
          </a:stretch>
        </p:blipFill>
        <p:spPr>
          <a:xfrm>
            <a:off x="5438" y="0"/>
            <a:ext cx="12934593" cy="6890650"/>
          </a:xfrm>
          <a:prstGeom prst="rect">
            <a:avLst/>
          </a:prstGeom>
        </p:spPr>
      </p:pic>
    </p:spTree>
    <p:extLst>
      <p:ext uri="{BB962C8B-B14F-4D97-AF65-F5344CB8AC3E}">
        <p14:creationId xmlns:p14="http://schemas.microsoft.com/office/powerpoint/2010/main" val="740301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7014019"/>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EF4338CE-43CE-457A-B74D-D44B83729113}"/>
              </a:ext>
            </a:extLst>
          </p:cNvPr>
          <p:cNvPicPr>
            <a:picLocks noChangeAspect="1"/>
          </p:cNvPicPr>
          <p:nvPr/>
        </p:nvPicPr>
        <p:blipFill>
          <a:blip r:embed="rId3"/>
          <a:stretch>
            <a:fillRect/>
          </a:stretch>
        </p:blipFill>
        <p:spPr>
          <a:xfrm>
            <a:off x="5438" y="0"/>
            <a:ext cx="12934593" cy="6890650"/>
          </a:xfrm>
          <a:prstGeom prst="rect">
            <a:avLst/>
          </a:prstGeom>
        </p:spPr>
      </p:pic>
      <p:cxnSp>
        <p:nvCxnSpPr>
          <p:cNvPr id="3" name="Straight Arrow Connector 2">
            <a:extLst>
              <a:ext uri="{FF2B5EF4-FFF2-40B4-BE49-F238E27FC236}">
                <a16:creationId xmlns:a16="http://schemas.microsoft.com/office/drawing/2014/main" id="{3C2B0264-7EF6-45EA-8834-78FBFC8D3B14}"/>
              </a:ext>
            </a:extLst>
          </p:cNvPr>
          <p:cNvCxnSpPr>
            <a:cxnSpLocks/>
          </p:cNvCxnSpPr>
          <p:nvPr/>
        </p:nvCxnSpPr>
        <p:spPr>
          <a:xfrm>
            <a:off x="1794933" y="925689"/>
            <a:ext cx="6362092" cy="185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372F105-9D5B-4A41-A1C6-00647CAC0322}"/>
              </a:ext>
            </a:extLst>
          </p:cNvPr>
          <p:cNvCxnSpPr>
            <a:cxnSpLocks/>
          </p:cNvCxnSpPr>
          <p:nvPr/>
        </p:nvCxnSpPr>
        <p:spPr>
          <a:xfrm>
            <a:off x="1794933" y="1196622"/>
            <a:ext cx="6186311" cy="30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230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F8072F2C-25A5-4053-8117-F74AC7515EC1}"/>
              </a:ext>
            </a:extLst>
          </p:cNvPr>
          <p:cNvPicPr>
            <a:picLocks noChangeAspect="1"/>
          </p:cNvPicPr>
          <p:nvPr/>
        </p:nvPicPr>
        <p:blipFill>
          <a:blip r:embed="rId3"/>
          <a:stretch>
            <a:fillRect/>
          </a:stretch>
        </p:blipFill>
        <p:spPr>
          <a:xfrm>
            <a:off x="-4" y="0"/>
            <a:ext cx="12209537" cy="6890650"/>
          </a:xfrm>
          <a:prstGeom prst="rect">
            <a:avLst/>
          </a:prstGeom>
        </p:spPr>
      </p:pic>
    </p:spTree>
    <p:extLst>
      <p:ext uri="{BB962C8B-B14F-4D97-AF65-F5344CB8AC3E}">
        <p14:creationId xmlns:p14="http://schemas.microsoft.com/office/powerpoint/2010/main" val="2948807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F8072F2C-25A5-4053-8117-F74AC7515EC1}"/>
              </a:ext>
            </a:extLst>
          </p:cNvPr>
          <p:cNvPicPr>
            <a:picLocks noChangeAspect="1"/>
          </p:cNvPicPr>
          <p:nvPr/>
        </p:nvPicPr>
        <p:blipFill>
          <a:blip r:embed="rId3"/>
          <a:stretch>
            <a:fillRect/>
          </a:stretch>
        </p:blipFill>
        <p:spPr>
          <a:xfrm>
            <a:off x="-4" y="0"/>
            <a:ext cx="12209537" cy="6890650"/>
          </a:xfrm>
          <a:prstGeom prst="rect">
            <a:avLst/>
          </a:prstGeom>
        </p:spPr>
      </p:pic>
      <p:cxnSp>
        <p:nvCxnSpPr>
          <p:cNvPr id="54" name="Straight Arrow Connector 53">
            <a:extLst>
              <a:ext uri="{FF2B5EF4-FFF2-40B4-BE49-F238E27FC236}">
                <a16:creationId xmlns:a16="http://schemas.microsoft.com/office/drawing/2014/main" id="{26B66059-800D-469C-9742-59F3EC3775FE}"/>
              </a:ext>
            </a:extLst>
          </p:cNvPr>
          <p:cNvCxnSpPr>
            <a:cxnSpLocks/>
          </p:cNvCxnSpPr>
          <p:nvPr/>
        </p:nvCxnSpPr>
        <p:spPr>
          <a:xfrm flipH="1">
            <a:off x="9951959" y="3214709"/>
            <a:ext cx="433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96CB28-673E-47A0-AA3A-905FB0039984}"/>
              </a:ext>
            </a:extLst>
          </p:cNvPr>
          <p:cNvCxnSpPr>
            <a:cxnSpLocks/>
          </p:cNvCxnSpPr>
          <p:nvPr/>
        </p:nvCxnSpPr>
        <p:spPr>
          <a:xfrm flipH="1">
            <a:off x="8534400" y="3643291"/>
            <a:ext cx="1851378" cy="776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58ED328-381E-4A5C-8BEE-AA3A79F7C0DC}"/>
              </a:ext>
            </a:extLst>
          </p:cNvPr>
          <p:cNvSpPr txBox="1"/>
          <p:nvPr/>
        </p:nvSpPr>
        <p:spPr>
          <a:xfrm>
            <a:off x="10509956" y="2991479"/>
            <a:ext cx="1535288" cy="1200329"/>
          </a:xfrm>
          <a:prstGeom prst="rect">
            <a:avLst/>
          </a:prstGeom>
          <a:noFill/>
        </p:spPr>
        <p:txBody>
          <a:bodyPr wrap="square" rtlCol="0">
            <a:spAutoFit/>
          </a:bodyPr>
          <a:lstStyle/>
          <a:p>
            <a:r>
              <a:rPr lang="en-US" dirty="0" err="1">
                <a:solidFill>
                  <a:srgbClr val="686EA6"/>
                </a:solidFill>
              </a:rPr>
              <a:t>CheckBounds</a:t>
            </a:r>
            <a:r>
              <a:rPr lang="en-US" dirty="0">
                <a:solidFill>
                  <a:srgbClr val="686EA6"/>
                </a:solidFill>
              </a:rPr>
              <a:t> Nodes introduced for x and y </a:t>
            </a:r>
          </a:p>
        </p:txBody>
      </p:sp>
    </p:spTree>
    <p:extLst>
      <p:ext uri="{BB962C8B-B14F-4D97-AF65-F5344CB8AC3E}">
        <p14:creationId xmlns:p14="http://schemas.microsoft.com/office/powerpoint/2010/main" val="2302264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F8072F2C-25A5-4053-8117-F74AC7515EC1}"/>
              </a:ext>
            </a:extLst>
          </p:cNvPr>
          <p:cNvPicPr>
            <a:picLocks noChangeAspect="1"/>
          </p:cNvPicPr>
          <p:nvPr/>
        </p:nvPicPr>
        <p:blipFill>
          <a:blip r:embed="rId3"/>
          <a:stretch>
            <a:fillRect/>
          </a:stretch>
        </p:blipFill>
        <p:spPr>
          <a:xfrm>
            <a:off x="-4" y="0"/>
            <a:ext cx="12209537" cy="6890650"/>
          </a:xfrm>
          <a:prstGeom prst="rect">
            <a:avLst/>
          </a:prstGeom>
        </p:spPr>
      </p:pic>
      <p:cxnSp>
        <p:nvCxnSpPr>
          <p:cNvPr id="55" name="Straight Arrow Connector 54">
            <a:extLst>
              <a:ext uri="{FF2B5EF4-FFF2-40B4-BE49-F238E27FC236}">
                <a16:creationId xmlns:a16="http://schemas.microsoft.com/office/drawing/2014/main" id="{8096CB28-673E-47A0-AA3A-905FB0039984}"/>
              </a:ext>
            </a:extLst>
          </p:cNvPr>
          <p:cNvCxnSpPr>
            <a:cxnSpLocks/>
          </p:cNvCxnSpPr>
          <p:nvPr/>
        </p:nvCxnSpPr>
        <p:spPr>
          <a:xfrm>
            <a:off x="6095996" y="4876800"/>
            <a:ext cx="756360" cy="63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58ED328-381E-4A5C-8BEE-AA3A79F7C0DC}"/>
              </a:ext>
            </a:extLst>
          </p:cNvPr>
          <p:cNvSpPr txBox="1"/>
          <p:nvPr/>
        </p:nvSpPr>
        <p:spPr>
          <a:xfrm>
            <a:off x="5077476" y="4236493"/>
            <a:ext cx="1535288" cy="923330"/>
          </a:xfrm>
          <a:prstGeom prst="rect">
            <a:avLst/>
          </a:prstGeom>
          <a:noFill/>
        </p:spPr>
        <p:txBody>
          <a:bodyPr wrap="square" rtlCol="0">
            <a:spAutoFit/>
          </a:bodyPr>
          <a:lstStyle/>
          <a:p>
            <a:r>
              <a:rPr lang="en-US" dirty="0">
                <a:solidFill>
                  <a:srgbClr val="686EA6"/>
                </a:solidFill>
              </a:rPr>
              <a:t>Still within Range if </a:t>
            </a:r>
            <a:r>
              <a:rPr lang="en-US" dirty="0" err="1">
                <a:solidFill>
                  <a:srgbClr val="686EA6"/>
                </a:solidFill>
              </a:rPr>
              <a:t>x&amp;y</a:t>
            </a:r>
            <a:r>
              <a:rPr lang="en-US" dirty="0">
                <a:solidFill>
                  <a:srgbClr val="686EA6"/>
                </a:solidFill>
              </a:rPr>
              <a:t>==1</a:t>
            </a:r>
          </a:p>
        </p:txBody>
      </p:sp>
    </p:spTree>
    <p:extLst>
      <p:ext uri="{BB962C8B-B14F-4D97-AF65-F5344CB8AC3E}">
        <p14:creationId xmlns:p14="http://schemas.microsoft.com/office/powerpoint/2010/main" val="1030688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B9A28091-C2EF-42F4-9855-6EEB66C5116E}"/>
              </a:ext>
            </a:extLst>
          </p:cNvPr>
          <p:cNvPicPr>
            <a:picLocks noChangeAspect="1"/>
          </p:cNvPicPr>
          <p:nvPr/>
        </p:nvPicPr>
        <p:blipFill>
          <a:blip r:embed="rId3"/>
          <a:stretch>
            <a:fillRect/>
          </a:stretch>
        </p:blipFill>
        <p:spPr>
          <a:xfrm>
            <a:off x="0" y="-1"/>
            <a:ext cx="12610012" cy="6857999"/>
          </a:xfrm>
          <a:prstGeom prst="rect">
            <a:avLst/>
          </a:prstGeom>
        </p:spPr>
      </p:pic>
    </p:spTree>
    <p:extLst>
      <p:ext uri="{BB962C8B-B14F-4D97-AF65-F5344CB8AC3E}">
        <p14:creationId xmlns:p14="http://schemas.microsoft.com/office/powerpoint/2010/main" val="368594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sp>
        <p:nvSpPr>
          <p:cNvPr id="51" name="TextBox 50">
            <a:extLst>
              <a:ext uri="{FF2B5EF4-FFF2-40B4-BE49-F238E27FC236}">
                <a16:creationId xmlns:a16="http://schemas.microsoft.com/office/drawing/2014/main" id="{7CB24433-5D42-4F78-B218-93AA1EF024B8}"/>
              </a:ext>
            </a:extLst>
          </p:cNvPr>
          <p:cNvSpPr txBox="1"/>
          <p:nvPr/>
        </p:nvSpPr>
        <p:spPr>
          <a:xfrm>
            <a:off x="1559952" y="1808023"/>
            <a:ext cx="9557227" cy="4585871"/>
          </a:xfrm>
          <a:prstGeom prst="rect">
            <a:avLst/>
          </a:prstGeom>
          <a:noFill/>
        </p:spPr>
        <p:txBody>
          <a:bodyPr wrap="square" rtlCol="0">
            <a:spAutoFit/>
          </a:bodyPr>
          <a:lstStyle/>
          <a:p>
            <a:r>
              <a:rPr lang="en-US" sz="2400" b="1" dirty="0">
                <a:solidFill>
                  <a:srgbClr val="6EF4D0"/>
                </a:solidFill>
              </a:rPr>
              <a:t>Speculations</a:t>
            </a:r>
            <a:endParaRPr lang="en-US" b="1" dirty="0">
              <a:solidFill>
                <a:srgbClr val="6EF4D0"/>
              </a:solidFill>
            </a:endParaRPr>
          </a:p>
          <a:p>
            <a:r>
              <a:rPr lang="en-US" b="1" dirty="0">
                <a:solidFill>
                  <a:srgbClr val="6EF4D0"/>
                </a:solidFill>
              </a:rPr>
              <a:t>	- </a:t>
            </a:r>
            <a:r>
              <a:rPr lang="en-US" sz="2000" b="1" u="sng" dirty="0">
                <a:solidFill>
                  <a:srgbClr val="686EA6"/>
                </a:solidFill>
              </a:rPr>
              <a:t>Assumptions</a:t>
            </a:r>
            <a:r>
              <a:rPr lang="en-US" b="1" dirty="0">
                <a:solidFill>
                  <a:srgbClr val="6EF4D0"/>
                </a:solidFill>
              </a:rPr>
              <a:t> are made about the object’s type</a:t>
            </a:r>
          </a:p>
          <a:p>
            <a:r>
              <a:rPr lang="en-US" b="1" dirty="0">
                <a:solidFill>
                  <a:srgbClr val="6EF4D0"/>
                </a:solidFill>
              </a:rPr>
              <a:t>	- $Speculative.*</a:t>
            </a:r>
          </a:p>
          <a:p>
            <a:r>
              <a:rPr lang="en-US" b="1" dirty="0">
                <a:solidFill>
                  <a:srgbClr val="6EF4D0"/>
                </a:solidFill>
              </a:rPr>
              <a:t>		-  Example : `</a:t>
            </a:r>
            <a:r>
              <a:rPr lang="en-US" b="1" dirty="0" err="1">
                <a:solidFill>
                  <a:srgbClr val="6EF4D0"/>
                </a:solidFill>
              </a:rPr>
              <a:t>SpeculativeNumberBitwiseAnd</a:t>
            </a:r>
            <a:r>
              <a:rPr lang="en-US" b="1" dirty="0">
                <a:solidFill>
                  <a:srgbClr val="6EF4D0"/>
                </a:solidFill>
              </a:rPr>
              <a:t>`</a:t>
            </a:r>
          </a:p>
          <a:p>
            <a:endParaRPr lang="en-US" b="1" dirty="0">
              <a:solidFill>
                <a:srgbClr val="6EF4D0"/>
              </a:solidFill>
            </a:endParaRPr>
          </a:p>
          <a:p>
            <a:r>
              <a:rPr lang="en-US" sz="2400" b="1" dirty="0">
                <a:solidFill>
                  <a:srgbClr val="6EF4D0"/>
                </a:solidFill>
              </a:rPr>
              <a:t>Reductions </a:t>
            </a:r>
          </a:p>
          <a:p>
            <a:r>
              <a:rPr lang="en-US" b="1" dirty="0">
                <a:solidFill>
                  <a:srgbClr val="6EF4D0"/>
                </a:solidFill>
              </a:rPr>
              <a:t>	- </a:t>
            </a:r>
            <a:r>
              <a:rPr lang="en-US" sz="2000" b="1" u="sng" dirty="0">
                <a:solidFill>
                  <a:srgbClr val="686EA6"/>
                </a:solidFill>
              </a:rPr>
              <a:t>Strategies</a:t>
            </a:r>
            <a:r>
              <a:rPr lang="en-US" b="1" dirty="0">
                <a:solidFill>
                  <a:srgbClr val="6EF4D0"/>
                </a:solidFill>
              </a:rPr>
              <a:t> used during optimizations to reduce Nodes</a:t>
            </a:r>
          </a:p>
          <a:p>
            <a:r>
              <a:rPr lang="en-US" b="1" dirty="0">
                <a:solidFill>
                  <a:srgbClr val="6EF4D0"/>
                </a:solidFill>
              </a:rPr>
              <a:t>		- nodes might be optimized away </a:t>
            </a:r>
          </a:p>
          <a:p>
            <a:r>
              <a:rPr lang="en-US" b="1" dirty="0">
                <a:solidFill>
                  <a:srgbClr val="6EF4D0"/>
                </a:solidFill>
              </a:rPr>
              <a:t>	- $Reduce.*</a:t>
            </a:r>
          </a:p>
          <a:p>
            <a:r>
              <a:rPr lang="en-US" b="1" dirty="0">
                <a:solidFill>
                  <a:srgbClr val="6EF4D0"/>
                </a:solidFill>
              </a:rPr>
              <a:t>		- Example : `</a:t>
            </a:r>
            <a:r>
              <a:rPr lang="en-US" b="1" dirty="0" err="1">
                <a:solidFill>
                  <a:srgbClr val="6EF4D0"/>
                </a:solidFill>
              </a:rPr>
              <a:t>ReduceWordNAnd</a:t>
            </a:r>
            <a:r>
              <a:rPr lang="en-US" b="1" dirty="0">
                <a:solidFill>
                  <a:srgbClr val="6EF4D0"/>
                </a:solidFill>
              </a:rPr>
              <a:t>`</a:t>
            </a:r>
          </a:p>
          <a:p>
            <a:r>
              <a:rPr lang="en-US" sz="2000" b="1" dirty="0">
                <a:solidFill>
                  <a:srgbClr val="6EF4D0"/>
                </a:solidFill>
              </a:rPr>
              <a:t>Multiple Phases</a:t>
            </a:r>
          </a:p>
          <a:p>
            <a:r>
              <a:rPr lang="en-US" sz="2000" b="1" dirty="0">
                <a:solidFill>
                  <a:srgbClr val="6EF4D0"/>
                </a:solidFill>
              </a:rPr>
              <a:t>	- </a:t>
            </a:r>
            <a:r>
              <a:rPr lang="en-US" b="1" dirty="0">
                <a:solidFill>
                  <a:srgbClr val="6EF4D0"/>
                </a:solidFill>
              </a:rPr>
              <a:t>Optimizations pipeline contains different phases</a:t>
            </a:r>
          </a:p>
          <a:p>
            <a:r>
              <a:rPr lang="en-US" b="1" dirty="0">
                <a:solidFill>
                  <a:srgbClr val="6EF4D0"/>
                </a:solidFill>
              </a:rPr>
              <a:t>	- Example: Typer Phase, Typed Lowering Phase, Effect Linearization Phase</a:t>
            </a:r>
          </a:p>
          <a:p>
            <a:r>
              <a:rPr lang="en-US" b="1" dirty="0">
                <a:solidFill>
                  <a:srgbClr val="6EF4D0"/>
                </a:solidFill>
              </a:rPr>
              <a:t>	</a:t>
            </a:r>
          </a:p>
          <a:p>
            <a:endParaRPr lang="en-US" b="1" dirty="0">
              <a:solidFill>
                <a:srgbClr val="6EF4D0"/>
              </a:solidFill>
            </a:endParaRP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5FB949C-E4AC-4C3D-8C54-A4E860989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899453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B9A28091-C2EF-42F4-9855-6EEB66C5116E}"/>
              </a:ext>
            </a:extLst>
          </p:cNvPr>
          <p:cNvPicPr>
            <a:picLocks noChangeAspect="1"/>
          </p:cNvPicPr>
          <p:nvPr/>
        </p:nvPicPr>
        <p:blipFill>
          <a:blip r:embed="rId3"/>
          <a:stretch>
            <a:fillRect/>
          </a:stretch>
        </p:blipFill>
        <p:spPr>
          <a:xfrm>
            <a:off x="0" y="-1"/>
            <a:ext cx="12610012" cy="6857999"/>
          </a:xfrm>
          <a:prstGeom prst="rect">
            <a:avLst/>
          </a:prstGeom>
        </p:spPr>
      </p:pic>
      <p:sp>
        <p:nvSpPr>
          <p:cNvPr id="3" name="Rectangle 2">
            <a:extLst>
              <a:ext uri="{FF2B5EF4-FFF2-40B4-BE49-F238E27FC236}">
                <a16:creationId xmlns:a16="http://schemas.microsoft.com/office/drawing/2014/main" id="{C1213DFA-38ED-470D-88AB-35BF9F37F135}"/>
              </a:ext>
            </a:extLst>
          </p:cNvPr>
          <p:cNvSpPr/>
          <p:nvPr/>
        </p:nvSpPr>
        <p:spPr>
          <a:xfrm>
            <a:off x="8398933" y="5204178"/>
            <a:ext cx="1569156" cy="440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63F7C7E2-C631-4223-924D-E6D9F662433B}"/>
              </a:ext>
            </a:extLst>
          </p:cNvPr>
          <p:cNvSpPr/>
          <p:nvPr/>
        </p:nvSpPr>
        <p:spPr>
          <a:xfrm>
            <a:off x="464257" y="3481689"/>
            <a:ext cx="3973689" cy="1850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Constant Folding removes the needed Speculative Add therefore we need to stop/delay that optimization</a:t>
            </a:r>
          </a:p>
          <a:p>
            <a:pPr algn="ctr"/>
            <a:endParaRPr lang="en-US" dirty="0"/>
          </a:p>
          <a:p>
            <a:pPr algn="ctr"/>
            <a:r>
              <a:rPr lang="en-US" dirty="0"/>
              <a:t>x  = x + 0 =&gt; x=x</a:t>
            </a:r>
            <a:endParaRPr lang="en-US" b="1" dirty="0"/>
          </a:p>
          <a:p>
            <a:pPr algn="ctr"/>
            <a:endParaRPr lang="en-US" dirty="0"/>
          </a:p>
        </p:txBody>
      </p:sp>
    </p:spTree>
    <p:extLst>
      <p:ext uri="{BB962C8B-B14F-4D97-AF65-F5344CB8AC3E}">
        <p14:creationId xmlns:p14="http://schemas.microsoft.com/office/powerpoint/2010/main" val="3707757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0" y="-6934188"/>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B9A28091-C2EF-42F4-9855-6EEB66C5116E}"/>
              </a:ext>
            </a:extLst>
          </p:cNvPr>
          <p:cNvPicPr>
            <a:picLocks noChangeAspect="1"/>
          </p:cNvPicPr>
          <p:nvPr/>
        </p:nvPicPr>
        <p:blipFill>
          <a:blip r:embed="rId3"/>
          <a:stretch>
            <a:fillRect/>
          </a:stretch>
        </p:blipFill>
        <p:spPr>
          <a:xfrm>
            <a:off x="0" y="-1"/>
            <a:ext cx="12610012" cy="6857999"/>
          </a:xfrm>
          <a:prstGeom prst="rect">
            <a:avLst/>
          </a:prstGeom>
        </p:spPr>
      </p:pic>
      <p:sp>
        <p:nvSpPr>
          <p:cNvPr id="3" name="Rectangle 2">
            <a:extLst>
              <a:ext uri="{FF2B5EF4-FFF2-40B4-BE49-F238E27FC236}">
                <a16:creationId xmlns:a16="http://schemas.microsoft.com/office/drawing/2014/main" id="{C1213DFA-38ED-470D-88AB-35BF9F37F135}"/>
              </a:ext>
            </a:extLst>
          </p:cNvPr>
          <p:cNvSpPr/>
          <p:nvPr/>
        </p:nvSpPr>
        <p:spPr>
          <a:xfrm>
            <a:off x="8398933" y="5204178"/>
            <a:ext cx="1569156" cy="440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7DD440ED-BD92-41C8-BE97-6727080B0A21}"/>
              </a:ext>
            </a:extLst>
          </p:cNvPr>
          <p:cNvCxnSpPr>
            <a:cxnSpLocks/>
          </p:cNvCxnSpPr>
          <p:nvPr/>
        </p:nvCxnSpPr>
        <p:spPr>
          <a:xfrm flipV="1">
            <a:off x="1792181" y="1654633"/>
            <a:ext cx="6042308" cy="164060"/>
          </a:xfrm>
          <a:prstGeom prst="straightConnector1">
            <a:avLst/>
          </a:prstGeom>
          <a:ln w="57150">
            <a:solidFill>
              <a:srgbClr val="686EA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BAEC2E5-89A2-476C-9400-9BACD51F86C8}"/>
              </a:ext>
            </a:extLst>
          </p:cNvPr>
          <p:cNvCxnSpPr>
            <a:cxnSpLocks/>
          </p:cNvCxnSpPr>
          <p:nvPr/>
        </p:nvCxnSpPr>
        <p:spPr>
          <a:xfrm>
            <a:off x="1693333" y="2152248"/>
            <a:ext cx="6463696" cy="3250691"/>
          </a:xfrm>
          <a:prstGeom prst="straightConnector1">
            <a:avLst/>
          </a:prstGeom>
          <a:ln w="57150">
            <a:solidFill>
              <a:srgbClr val="686EA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56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7001921"/>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9C2A9B28-9E9D-4190-8651-BBF93C10A4BC}"/>
              </a:ext>
            </a:extLst>
          </p:cNvPr>
          <p:cNvPicPr>
            <a:picLocks noChangeAspect="1"/>
          </p:cNvPicPr>
          <p:nvPr/>
        </p:nvPicPr>
        <p:blipFill>
          <a:blip r:embed="rId3"/>
          <a:stretch>
            <a:fillRect/>
          </a:stretch>
        </p:blipFill>
        <p:spPr>
          <a:xfrm>
            <a:off x="-5" y="-49587"/>
            <a:ext cx="12370167" cy="6907587"/>
          </a:xfrm>
          <a:prstGeom prst="rect">
            <a:avLst/>
          </a:prstGeom>
        </p:spPr>
      </p:pic>
      <p:cxnSp>
        <p:nvCxnSpPr>
          <p:cNvPr id="3" name="Straight Arrow Connector 2">
            <a:extLst>
              <a:ext uri="{FF2B5EF4-FFF2-40B4-BE49-F238E27FC236}">
                <a16:creationId xmlns:a16="http://schemas.microsoft.com/office/drawing/2014/main" id="{81C5C830-66D6-4FFB-96BC-FEFEA0F8CDE0}"/>
              </a:ext>
            </a:extLst>
          </p:cNvPr>
          <p:cNvCxnSpPr/>
          <p:nvPr/>
        </p:nvCxnSpPr>
        <p:spPr>
          <a:xfrm>
            <a:off x="2144889" y="1919111"/>
            <a:ext cx="6502400" cy="4097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581C5B-C8EA-4B09-9A21-3A02556CFA0C}"/>
              </a:ext>
            </a:extLst>
          </p:cNvPr>
          <p:cNvCxnSpPr>
            <a:cxnSpLocks/>
          </p:cNvCxnSpPr>
          <p:nvPr/>
        </p:nvCxnSpPr>
        <p:spPr>
          <a:xfrm>
            <a:off x="2260265" y="1803806"/>
            <a:ext cx="5896760" cy="11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07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7001921"/>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9C2A9B28-9E9D-4190-8651-BBF93C10A4BC}"/>
              </a:ext>
            </a:extLst>
          </p:cNvPr>
          <p:cNvPicPr>
            <a:picLocks noChangeAspect="1"/>
          </p:cNvPicPr>
          <p:nvPr/>
        </p:nvPicPr>
        <p:blipFill>
          <a:blip r:embed="rId3"/>
          <a:stretch>
            <a:fillRect/>
          </a:stretch>
        </p:blipFill>
        <p:spPr>
          <a:xfrm>
            <a:off x="-5" y="-49587"/>
            <a:ext cx="12370167" cy="6907587"/>
          </a:xfrm>
          <a:prstGeom prst="rect">
            <a:avLst/>
          </a:prstGeom>
        </p:spPr>
      </p:pic>
      <p:cxnSp>
        <p:nvCxnSpPr>
          <p:cNvPr id="3" name="Straight Arrow Connector 2">
            <a:extLst>
              <a:ext uri="{FF2B5EF4-FFF2-40B4-BE49-F238E27FC236}">
                <a16:creationId xmlns:a16="http://schemas.microsoft.com/office/drawing/2014/main" id="{81C5C830-66D6-4FFB-96BC-FEFEA0F8CDE0}"/>
              </a:ext>
            </a:extLst>
          </p:cNvPr>
          <p:cNvCxnSpPr/>
          <p:nvPr/>
        </p:nvCxnSpPr>
        <p:spPr>
          <a:xfrm>
            <a:off x="2144889" y="1919111"/>
            <a:ext cx="6502400" cy="4097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581C5B-C8EA-4B09-9A21-3A02556CFA0C}"/>
              </a:ext>
            </a:extLst>
          </p:cNvPr>
          <p:cNvCxnSpPr>
            <a:cxnSpLocks/>
          </p:cNvCxnSpPr>
          <p:nvPr/>
        </p:nvCxnSpPr>
        <p:spPr>
          <a:xfrm>
            <a:off x="2260265" y="1803806"/>
            <a:ext cx="5896760" cy="11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9C9241-E238-4592-B970-C5167BD44E66}"/>
              </a:ext>
            </a:extLst>
          </p:cNvPr>
          <p:cNvSpPr/>
          <p:nvPr/>
        </p:nvSpPr>
        <p:spPr>
          <a:xfrm>
            <a:off x="10160005" y="5825067"/>
            <a:ext cx="632178" cy="2322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242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41E031-1B6A-42FB-AEEA-9F8B1974A32B}"/>
              </a:ext>
            </a:extLst>
          </p:cNvPr>
          <p:cNvGrpSpPr/>
          <p:nvPr/>
        </p:nvGrpSpPr>
        <p:grpSpPr>
          <a:xfrm>
            <a:off x="-4" y="-7001921"/>
            <a:ext cx="12192004" cy="6934188"/>
            <a:chOff x="-4" y="-43537"/>
            <a:chExt cx="12192004" cy="6934188"/>
          </a:xfrm>
        </p:grpSpPr>
        <p:cxnSp>
          <p:nvCxnSpPr>
            <p:cNvPr id="5" name="Straight Connector 4">
              <a:extLst>
                <a:ext uri="{FF2B5EF4-FFF2-40B4-BE49-F238E27FC236}">
                  <a16:creationId xmlns:a16="http://schemas.microsoft.com/office/drawing/2014/main" id="{CB6CF228-1E69-4B16-B4E5-0AAC198C1937}"/>
                </a:ext>
              </a:extLst>
            </p:cNvPr>
            <p:cNvCxnSpPr/>
            <p:nvPr/>
          </p:nvCxnSpPr>
          <p:spPr>
            <a:xfrm>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E0C06C-4CA3-470B-8D1D-2C9A011EAF08}"/>
                </a:ext>
              </a:extLst>
            </p:cNvPr>
            <p:cNvCxnSpPr/>
            <p:nvPr/>
          </p:nvCxnSpPr>
          <p:spPr>
            <a:xfrm flipH="1">
              <a:off x="-1" y="-18146"/>
              <a:ext cx="6095997"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6B5ED5-FA7F-4BCB-81EA-B23311562760}"/>
                </a:ext>
              </a:extLst>
            </p:cNvPr>
            <p:cNvCxnSpPr/>
            <p:nvPr/>
          </p:nvCxnSpPr>
          <p:spPr>
            <a:xfrm>
              <a:off x="-1" y="3421740"/>
              <a:ext cx="6095997"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FF88AAC-961D-4B5F-A29B-F2A90645B205}"/>
                </a:ext>
              </a:extLst>
            </p:cNvPr>
            <p:cNvGrpSpPr/>
            <p:nvPr/>
          </p:nvGrpSpPr>
          <p:grpSpPr>
            <a:xfrm>
              <a:off x="0" y="0"/>
              <a:ext cx="12192000" cy="6858000"/>
              <a:chOff x="0" y="0"/>
              <a:chExt cx="12192000" cy="6858000"/>
            </a:xfrm>
          </p:grpSpPr>
          <p:cxnSp>
            <p:nvCxnSpPr>
              <p:cNvPr id="46" name="Straight Connector 45">
                <a:extLst>
                  <a:ext uri="{FF2B5EF4-FFF2-40B4-BE49-F238E27FC236}">
                    <a16:creationId xmlns:a16="http://schemas.microsoft.com/office/drawing/2014/main" id="{E0C8B582-6B8C-4EFF-9AD3-5C0E0D041A0E}"/>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E98F9-43AF-45FF-9E0C-813B51DEAE9E}"/>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F51869-8C69-4362-BF62-57D3FEB68B4B}"/>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F058BA-52C5-4D0A-811F-2B0BF9608B35}"/>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913E5726-77A2-479F-877E-E58E911DED3A}"/>
                </a:ext>
              </a:extLst>
            </p:cNvPr>
            <p:cNvCxnSpPr/>
            <p:nvPr/>
          </p:nvCxnSpPr>
          <p:spPr>
            <a:xfrm>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78230-103A-41F5-8834-92B88C440F14}"/>
                </a:ext>
              </a:extLst>
            </p:cNvPr>
            <p:cNvCxnSpPr/>
            <p:nvPr/>
          </p:nvCxnSpPr>
          <p:spPr>
            <a:xfrm flipH="1">
              <a:off x="9143997" y="-21781"/>
              <a:ext cx="3048002"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3E242E-2FEE-4B9B-8694-C96A7ADFF576}"/>
                </a:ext>
              </a:extLst>
            </p:cNvPr>
            <p:cNvCxnSpPr/>
            <p:nvPr/>
          </p:nvCxnSpPr>
          <p:spPr>
            <a:xfrm>
              <a:off x="10667998" y="-21781"/>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F3184F-68B4-4623-A135-F5F36D4901E7}"/>
                </a:ext>
              </a:extLst>
            </p:cNvPr>
            <p:cNvCxnSpPr/>
            <p:nvPr/>
          </p:nvCxnSpPr>
          <p:spPr>
            <a:xfrm>
              <a:off x="9143997" y="3418105"/>
              <a:ext cx="3048002"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04B47A-A8B4-4E10-BCF8-CD9A797F1155}"/>
                </a:ext>
              </a:extLst>
            </p:cNvPr>
            <p:cNvGrpSpPr/>
            <p:nvPr/>
          </p:nvGrpSpPr>
          <p:grpSpPr>
            <a:xfrm>
              <a:off x="6096000" y="-10886"/>
              <a:ext cx="6096000" cy="6879772"/>
              <a:chOff x="0" y="0"/>
              <a:chExt cx="12192000" cy="6858000"/>
            </a:xfrm>
          </p:grpSpPr>
          <p:cxnSp>
            <p:nvCxnSpPr>
              <p:cNvPr id="42" name="Straight Connector 41">
                <a:extLst>
                  <a:ext uri="{FF2B5EF4-FFF2-40B4-BE49-F238E27FC236}">
                    <a16:creationId xmlns:a16="http://schemas.microsoft.com/office/drawing/2014/main" id="{3A67901C-7A30-4054-8B81-3158988B1798}"/>
                  </a:ext>
                </a:extLst>
              </p:cNvPr>
              <p:cNvCxnSpPr/>
              <p:nvPr/>
            </p:nvCxnSpPr>
            <p:spPr>
              <a:xfrm>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6011C-0430-4A32-91C3-40D7C585AD9F}"/>
                  </a:ext>
                </a:extLst>
              </p:cNvPr>
              <p:cNvCxnSpPr/>
              <p:nvPr/>
            </p:nvCxnSpPr>
            <p:spPr>
              <a:xfrm flipH="1">
                <a:off x="0" y="0"/>
                <a:ext cx="1219200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ADD786-83A3-49D4-827A-D31402C84C77}"/>
                  </a:ext>
                </a:extLst>
              </p:cNvPr>
              <p:cNvCxnSpPr/>
              <p:nvPr/>
            </p:nvCxnSpPr>
            <p:spPr>
              <a:xfrm>
                <a:off x="6096000" y="0"/>
                <a:ext cx="0" cy="685800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D54EA3-9C2E-4C4E-9F6D-F6EB2220FE8E}"/>
                  </a:ext>
                </a:extLst>
              </p:cNvPr>
              <p:cNvCxnSpPr/>
              <p:nvPr/>
            </p:nvCxnSpPr>
            <p:spPr>
              <a:xfrm>
                <a:off x="0" y="342900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AC14539-4C19-4497-916F-E1BF9CC66642}"/>
                </a:ext>
              </a:extLst>
            </p:cNvPr>
            <p:cNvCxnSpPr/>
            <p:nvPr/>
          </p:nvCxnSpPr>
          <p:spPr>
            <a:xfrm>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3DFCC-D350-45F6-AC24-27ACCD52B0D5}"/>
                </a:ext>
              </a:extLst>
            </p:cNvPr>
            <p:cNvCxnSpPr/>
            <p:nvPr/>
          </p:nvCxnSpPr>
          <p:spPr>
            <a:xfrm flipH="1">
              <a:off x="0" y="-21772"/>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40553-871D-4DDC-A4AA-34DE761B136A}"/>
                </a:ext>
              </a:extLst>
            </p:cNvPr>
            <p:cNvCxnSpPr/>
            <p:nvPr/>
          </p:nvCxnSpPr>
          <p:spPr>
            <a:xfrm>
              <a:off x="6096000" y="-21772"/>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E5E4C3-E841-40DB-8A3F-99F06170900E}"/>
                </a:ext>
              </a:extLst>
            </p:cNvPr>
            <p:cNvCxnSpPr/>
            <p:nvPr/>
          </p:nvCxnSpPr>
          <p:spPr>
            <a:xfrm>
              <a:off x="0" y="1698170"/>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C1E3FE-AFD1-4E78-9040-CE81B2E4924C}"/>
                </a:ext>
              </a:extLst>
            </p:cNvPr>
            <p:cNvCxnSpPr/>
            <p:nvPr/>
          </p:nvCxnSpPr>
          <p:spPr>
            <a:xfrm>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EEE25-7318-45E7-B0D6-1B7AE5908462}"/>
                </a:ext>
              </a:extLst>
            </p:cNvPr>
            <p:cNvCxnSpPr/>
            <p:nvPr/>
          </p:nvCxnSpPr>
          <p:spPr>
            <a:xfrm flipH="1">
              <a:off x="-1" y="3418111"/>
              <a:ext cx="1219200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B95DA-8466-4E6B-813C-D083C6AB8B7E}"/>
                </a:ext>
              </a:extLst>
            </p:cNvPr>
            <p:cNvCxnSpPr/>
            <p:nvPr/>
          </p:nvCxnSpPr>
          <p:spPr>
            <a:xfrm>
              <a:off x="6095999" y="3418111"/>
              <a:ext cx="0" cy="3439883"/>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12F677-DAAB-402D-93EA-E80AD0B5938C}"/>
                </a:ext>
              </a:extLst>
            </p:cNvPr>
            <p:cNvCxnSpPr/>
            <p:nvPr/>
          </p:nvCxnSpPr>
          <p:spPr>
            <a:xfrm>
              <a:off x="-1" y="513805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D605B-D780-45C9-ABE7-1576E474FDE9}"/>
                </a:ext>
              </a:extLst>
            </p:cNvPr>
            <p:cNvCxnSpPr/>
            <p:nvPr/>
          </p:nvCxnSpPr>
          <p:spPr>
            <a:xfrm>
              <a:off x="-4" y="740227"/>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58C989-9666-45FC-98CD-0B6738179047}"/>
                </a:ext>
              </a:extLst>
            </p:cNvPr>
            <p:cNvCxnSpPr/>
            <p:nvPr/>
          </p:nvCxnSpPr>
          <p:spPr>
            <a:xfrm>
              <a:off x="-4" y="45719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FC4270-434D-446D-84DF-E67BC6695EB7}"/>
                </a:ext>
              </a:extLst>
            </p:cNvPr>
            <p:cNvCxnSpPr/>
            <p:nvPr/>
          </p:nvCxnSpPr>
          <p:spPr>
            <a:xfrm>
              <a:off x="-4" y="6117773"/>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78925B-62A3-49FD-BD5A-1A2C0A96B2AB}"/>
                </a:ext>
              </a:extLst>
            </p:cNvPr>
            <p:cNvCxnSpPr/>
            <p:nvPr/>
          </p:nvCxnSpPr>
          <p:spPr>
            <a:xfrm>
              <a:off x="0" y="2273299"/>
              <a:ext cx="12192000"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6BB1B-B466-48D4-B26F-BF3F2C22ABC2}"/>
                </a:ext>
              </a:extLst>
            </p:cNvPr>
            <p:cNvCxnSpPr/>
            <p:nvPr/>
          </p:nvCxnSpPr>
          <p:spPr>
            <a:xfrm>
              <a:off x="2451098"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8C7428-C5A4-445C-91CA-E60100A05E03}"/>
                </a:ext>
              </a:extLst>
            </p:cNvPr>
            <p:cNvCxnSpPr/>
            <p:nvPr/>
          </p:nvCxnSpPr>
          <p:spPr>
            <a:xfrm>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627C4-88B3-4036-B7EA-E1DCB7745F0F}"/>
                </a:ext>
              </a:extLst>
            </p:cNvPr>
            <p:cNvCxnSpPr/>
            <p:nvPr/>
          </p:nvCxnSpPr>
          <p:spPr>
            <a:xfrm flipH="1">
              <a:off x="-1" y="-21772"/>
              <a:ext cx="3047994"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88011-E477-4A59-AEFA-411D935C3E64}"/>
                </a:ext>
              </a:extLst>
            </p:cNvPr>
            <p:cNvCxnSpPr/>
            <p:nvPr/>
          </p:nvCxnSpPr>
          <p:spPr>
            <a:xfrm>
              <a:off x="4063996" y="0"/>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E709F-E1DD-4F89-B526-89D5C08F87A4}"/>
                </a:ext>
              </a:extLst>
            </p:cNvPr>
            <p:cNvCxnSpPr/>
            <p:nvPr/>
          </p:nvCxnSpPr>
          <p:spPr>
            <a:xfrm>
              <a:off x="-1" y="3407228"/>
              <a:ext cx="3047994" cy="0"/>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104148-FD05-498C-BB2E-550BD7975CAB}"/>
                </a:ext>
              </a:extLst>
            </p:cNvPr>
            <p:cNvCxnSpPr/>
            <p:nvPr/>
          </p:nvCxnSpPr>
          <p:spPr>
            <a:xfrm>
              <a:off x="3035291" y="0"/>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57B6B5-7E75-4E4B-8434-C132572D2D8F}"/>
                </a:ext>
              </a:extLst>
            </p:cNvPr>
            <p:cNvCxnSpPr/>
            <p:nvPr/>
          </p:nvCxnSpPr>
          <p:spPr>
            <a:xfrm>
              <a:off x="203199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C4B4BE-9238-4D3D-B805-5BF036D5361D}"/>
                </a:ext>
              </a:extLst>
            </p:cNvPr>
            <p:cNvCxnSpPr/>
            <p:nvPr/>
          </p:nvCxnSpPr>
          <p:spPr>
            <a:xfrm>
              <a:off x="15240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69E6E-BC4E-4004-94C1-D523C59B587C}"/>
                </a:ext>
              </a:extLst>
            </p:cNvPr>
            <p:cNvCxnSpPr/>
            <p:nvPr/>
          </p:nvCxnSpPr>
          <p:spPr>
            <a:xfrm>
              <a:off x="762001"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AB6C11-6182-4765-973C-ABFCFE68C5C5}"/>
                </a:ext>
              </a:extLst>
            </p:cNvPr>
            <p:cNvCxnSpPr/>
            <p:nvPr/>
          </p:nvCxnSpPr>
          <p:spPr>
            <a:xfrm>
              <a:off x="342901" y="10879"/>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4C9726-F91E-44F5-8E40-ABB6DB2037E6}"/>
                </a:ext>
              </a:extLst>
            </p:cNvPr>
            <p:cNvCxnSpPr/>
            <p:nvPr/>
          </p:nvCxnSpPr>
          <p:spPr>
            <a:xfrm>
              <a:off x="815702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DC1A19-4D28-42B8-99CA-8539FAE086CD}"/>
                </a:ext>
              </a:extLst>
            </p:cNvPr>
            <p:cNvCxnSpPr/>
            <p:nvPr/>
          </p:nvCxnSpPr>
          <p:spPr>
            <a:xfrm>
              <a:off x="10160005"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9B72B0-F27F-4494-BB3A-060DC4E7C429}"/>
                </a:ext>
              </a:extLst>
            </p:cNvPr>
            <p:cNvCxnSpPr/>
            <p:nvPr/>
          </p:nvCxnSpPr>
          <p:spPr>
            <a:xfrm>
              <a:off x="11161490"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C2BFFD-EC94-4DDB-ACC9-E512EBD38F6B}"/>
                </a:ext>
              </a:extLst>
            </p:cNvPr>
            <p:cNvCxnSpPr/>
            <p:nvPr/>
          </p:nvCxnSpPr>
          <p:spPr>
            <a:xfrm>
              <a:off x="11429999" y="-43537"/>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F83CE4-552E-4974-85B5-A5AFD3FEB05D}"/>
                </a:ext>
              </a:extLst>
            </p:cNvPr>
            <p:cNvCxnSpPr/>
            <p:nvPr/>
          </p:nvCxnSpPr>
          <p:spPr>
            <a:xfrm>
              <a:off x="11850914" y="-27221"/>
              <a:ext cx="0" cy="6890651"/>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A51138-9EBE-487D-B83F-112268C48689}"/>
                </a:ext>
              </a:extLst>
            </p:cNvPr>
            <p:cNvCxnSpPr/>
            <p:nvPr/>
          </p:nvCxnSpPr>
          <p:spPr>
            <a:xfrm>
              <a:off x="9740902" y="-32658"/>
              <a:ext cx="0" cy="6879772"/>
            </a:xfrm>
            <a:prstGeom prst="line">
              <a:avLst/>
            </a:prstGeom>
            <a:ln w="3175">
              <a:solidFill>
                <a:srgbClr val="000000">
                  <a:alpha val="23922"/>
                </a:srgbClr>
              </a:solidFill>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9C2A9B28-9E9D-4190-8651-BBF93C10A4BC}"/>
              </a:ext>
            </a:extLst>
          </p:cNvPr>
          <p:cNvPicPr>
            <a:picLocks noChangeAspect="1"/>
          </p:cNvPicPr>
          <p:nvPr/>
        </p:nvPicPr>
        <p:blipFill>
          <a:blip r:embed="rId3"/>
          <a:stretch>
            <a:fillRect/>
          </a:stretch>
        </p:blipFill>
        <p:spPr>
          <a:xfrm>
            <a:off x="-5" y="-49587"/>
            <a:ext cx="12370167" cy="6907587"/>
          </a:xfrm>
          <a:prstGeom prst="rect">
            <a:avLst/>
          </a:prstGeom>
        </p:spPr>
      </p:pic>
      <p:cxnSp>
        <p:nvCxnSpPr>
          <p:cNvPr id="3" name="Straight Arrow Connector 2">
            <a:extLst>
              <a:ext uri="{FF2B5EF4-FFF2-40B4-BE49-F238E27FC236}">
                <a16:creationId xmlns:a16="http://schemas.microsoft.com/office/drawing/2014/main" id="{81C5C830-66D6-4FFB-96BC-FEFEA0F8CDE0}"/>
              </a:ext>
            </a:extLst>
          </p:cNvPr>
          <p:cNvCxnSpPr/>
          <p:nvPr/>
        </p:nvCxnSpPr>
        <p:spPr>
          <a:xfrm>
            <a:off x="2144889" y="1919111"/>
            <a:ext cx="6502400" cy="4097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581C5B-C8EA-4B09-9A21-3A02556CFA0C}"/>
              </a:ext>
            </a:extLst>
          </p:cNvPr>
          <p:cNvCxnSpPr>
            <a:cxnSpLocks/>
          </p:cNvCxnSpPr>
          <p:nvPr/>
        </p:nvCxnSpPr>
        <p:spPr>
          <a:xfrm>
            <a:off x="2260265" y="1803806"/>
            <a:ext cx="5896760" cy="11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9C9241-E238-4592-B970-C5167BD44E66}"/>
              </a:ext>
            </a:extLst>
          </p:cNvPr>
          <p:cNvSpPr/>
          <p:nvPr/>
        </p:nvSpPr>
        <p:spPr>
          <a:xfrm>
            <a:off x="10160005" y="5825067"/>
            <a:ext cx="632178" cy="2322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ADF83B0E-A9C9-4D37-97EC-FECD576D8348}"/>
              </a:ext>
            </a:extLst>
          </p:cNvPr>
          <p:cNvSpPr/>
          <p:nvPr/>
        </p:nvSpPr>
        <p:spPr>
          <a:xfrm>
            <a:off x="464257" y="3481689"/>
            <a:ext cx="3973689" cy="1850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Constant Folding if we subtract directly</a:t>
            </a:r>
          </a:p>
          <a:p>
            <a:pPr algn="ctr"/>
            <a:endParaRPr lang="en-US" dirty="0"/>
          </a:p>
          <a:p>
            <a:pPr algn="ctr"/>
            <a:r>
              <a:rPr lang="en-US" dirty="0"/>
              <a:t>X = x + (</a:t>
            </a:r>
            <a:r>
              <a:rPr lang="en-US" dirty="0" err="1"/>
              <a:t>o.x</a:t>
            </a:r>
            <a:r>
              <a:rPr lang="en-US" dirty="0"/>
              <a:t>?”” :</a:t>
            </a:r>
            <a:r>
              <a:rPr lang="en-US" dirty="0">
                <a:sym typeface="Wingdings" panose="05000000000000000000" pitchFamily="2" charset="2"/>
              </a:rPr>
              <a:t> (2*30 – 2*30)) =&gt;</a:t>
            </a:r>
          </a:p>
          <a:p>
            <a:pPr algn="ctr"/>
            <a:r>
              <a:rPr lang="en-US" dirty="0"/>
              <a:t>X = x + (</a:t>
            </a:r>
            <a:r>
              <a:rPr lang="en-US" dirty="0" err="1"/>
              <a:t>o.x</a:t>
            </a:r>
            <a:r>
              <a:rPr lang="en-US" dirty="0"/>
              <a:t>?”” :0)</a:t>
            </a:r>
          </a:p>
        </p:txBody>
      </p:sp>
    </p:spTree>
    <p:extLst>
      <p:ext uri="{BB962C8B-B14F-4D97-AF65-F5344CB8AC3E}">
        <p14:creationId xmlns:p14="http://schemas.microsoft.com/office/powerpoint/2010/main" val="2992629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a:extLst>
              <a:ext uri="{FF2B5EF4-FFF2-40B4-BE49-F238E27FC236}">
                <a16:creationId xmlns:a16="http://schemas.microsoft.com/office/drawing/2014/main" id="{E0212D5B-FCC8-4344-AA33-EE18A5FC7A50}"/>
              </a:ext>
            </a:extLst>
          </p:cNvPr>
          <p:cNvPicPr>
            <a:picLocks noChangeAspect="1"/>
          </p:cNvPicPr>
          <p:nvPr/>
        </p:nvPicPr>
        <p:blipFill>
          <a:blip r:embed="rId3"/>
          <a:stretch>
            <a:fillRect/>
          </a:stretch>
        </p:blipFill>
        <p:spPr>
          <a:xfrm>
            <a:off x="0" y="0"/>
            <a:ext cx="12484213" cy="6858000"/>
          </a:xfrm>
          <a:prstGeom prst="rect">
            <a:avLst/>
          </a:prstGeom>
        </p:spPr>
      </p:pic>
    </p:spTree>
    <p:extLst>
      <p:ext uri="{BB962C8B-B14F-4D97-AF65-F5344CB8AC3E}">
        <p14:creationId xmlns:p14="http://schemas.microsoft.com/office/powerpoint/2010/main" val="3168468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a:extLst>
              <a:ext uri="{FF2B5EF4-FFF2-40B4-BE49-F238E27FC236}">
                <a16:creationId xmlns:a16="http://schemas.microsoft.com/office/drawing/2014/main" id="{E0212D5B-FCC8-4344-AA33-EE18A5FC7A50}"/>
              </a:ext>
            </a:extLst>
          </p:cNvPr>
          <p:cNvPicPr>
            <a:picLocks noChangeAspect="1"/>
          </p:cNvPicPr>
          <p:nvPr/>
        </p:nvPicPr>
        <p:blipFill>
          <a:blip r:embed="rId3"/>
          <a:stretch>
            <a:fillRect/>
          </a:stretch>
        </p:blipFill>
        <p:spPr>
          <a:xfrm>
            <a:off x="0" y="0"/>
            <a:ext cx="12484213" cy="6858000"/>
          </a:xfrm>
          <a:prstGeom prst="rect">
            <a:avLst/>
          </a:prstGeom>
        </p:spPr>
      </p:pic>
      <p:sp>
        <p:nvSpPr>
          <p:cNvPr id="8" name="Rectangle: Rounded Corners 7">
            <a:extLst>
              <a:ext uri="{FF2B5EF4-FFF2-40B4-BE49-F238E27FC236}">
                <a16:creationId xmlns:a16="http://schemas.microsoft.com/office/drawing/2014/main" id="{985F53B1-0D93-4BE7-A443-133C0EFDF1CC}"/>
              </a:ext>
            </a:extLst>
          </p:cNvPr>
          <p:cNvSpPr/>
          <p:nvPr/>
        </p:nvSpPr>
        <p:spPr>
          <a:xfrm>
            <a:off x="7845782" y="4018844"/>
            <a:ext cx="575729" cy="2483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3FAC36A-0017-44BD-88C4-CA98132520A7}"/>
              </a:ext>
            </a:extLst>
          </p:cNvPr>
          <p:cNvCxnSpPr>
            <a:cxnSpLocks/>
          </p:cNvCxnSpPr>
          <p:nvPr/>
        </p:nvCxnSpPr>
        <p:spPr>
          <a:xfrm flipH="1">
            <a:off x="792836" y="2088444"/>
            <a:ext cx="132853" cy="3420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A1B765-5E99-4ABA-8ED6-B2BB2437B067}"/>
              </a:ext>
            </a:extLst>
          </p:cNvPr>
          <p:cNvCxnSpPr>
            <a:cxnSpLocks/>
          </p:cNvCxnSpPr>
          <p:nvPr/>
        </p:nvCxnSpPr>
        <p:spPr>
          <a:xfrm flipV="1">
            <a:off x="1792181" y="1827184"/>
            <a:ext cx="0" cy="1596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3406-C5B5-4D83-AD2B-A5C8F944C6D8}"/>
              </a:ext>
            </a:extLst>
          </p:cNvPr>
          <p:cNvCxnSpPr>
            <a:cxnSpLocks/>
          </p:cNvCxnSpPr>
          <p:nvPr/>
        </p:nvCxnSpPr>
        <p:spPr>
          <a:xfrm>
            <a:off x="2260265" y="4476045"/>
            <a:ext cx="5188445" cy="378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E4D825F-2137-49BF-BE23-1993EAD2184B}"/>
              </a:ext>
            </a:extLst>
          </p:cNvPr>
          <p:cNvCxnSpPr>
            <a:cxnSpLocks/>
          </p:cNvCxnSpPr>
          <p:nvPr/>
        </p:nvCxnSpPr>
        <p:spPr>
          <a:xfrm flipV="1">
            <a:off x="792836" y="5068332"/>
            <a:ext cx="8791431" cy="440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F28D84-587B-4261-BA8D-EF4E047A8528}"/>
              </a:ext>
            </a:extLst>
          </p:cNvPr>
          <p:cNvCxnSpPr>
            <a:cxnSpLocks/>
          </p:cNvCxnSpPr>
          <p:nvPr/>
        </p:nvCxnSpPr>
        <p:spPr>
          <a:xfrm>
            <a:off x="2009953" y="2088444"/>
            <a:ext cx="250312" cy="23876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0ED3B7-2145-4ECA-873F-FCDF5F34707D}"/>
              </a:ext>
            </a:extLst>
          </p:cNvPr>
          <p:cNvCxnSpPr>
            <a:cxnSpLocks/>
          </p:cNvCxnSpPr>
          <p:nvPr/>
        </p:nvCxnSpPr>
        <p:spPr>
          <a:xfrm>
            <a:off x="1792181" y="1827184"/>
            <a:ext cx="3897419" cy="35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DB8339-8126-48D0-A36D-A017BF6B4694}"/>
              </a:ext>
            </a:extLst>
          </p:cNvPr>
          <p:cNvCxnSpPr>
            <a:cxnSpLocks/>
          </p:cNvCxnSpPr>
          <p:nvPr/>
        </p:nvCxnSpPr>
        <p:spPr>
          <a:xfrm>
            <a:off x="1792181" y="1827184"/>
            <a:ext cx="3897419" cy="35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253F259-034F-4782-B582-A03411DA29F6}"/>
              </a:ext>
            </a:extLst>
          </p:cNvPr>
          <p:cNvCxnSpPr>
            <a:cxnSpLocks/>
          </p:cNvCxnSpPr>
          <p:nvPr/>
        </p:nvCxnSpPr>
        <p:spPr>
          <a:xfrm>
            <a:off x="5689600" y="1900371"/>
            <a:ext cx="2032000" cy="25024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00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pic>
        <p:nvPicPr>
          <p:cNvPr id="3" name="Picture 2">
            <a:extLst>
              <a:ext uri="{FF2B5EF4-FFF2-40B4-BE49-F238E27FC236}">
                <a16:creationId xmlns:a16="http://schemas.microsoft.com/office/drawing/2014/main" id="{0296729A-8FB0-45B1-9C7A-644234F92055}"/>
              </a:ext>
            </a:extLst>
          </p:cNvPr>
          <p:cNvPicPr>
            <a:picLocks noChangeAspect="1"/>
          </p:cNvPicPr>
          <p:nvPr/>
        </p:nvPicPr>
        <p:blipFill>
          <a:blip r:embed="rId3"/>
          <a:stretch>
            <a:fillRect/>
          </a:stretch>
        </p:blipFill>
        <p:spPr>
          <a:xfrm>
            <a:off x="-45365" y="0"/>
            <a:ext cx="12985801" cy="6858000"/>
          </a:xfrm>
          <a:prstGeom prst="rect">
            <a:avLst/>
          </a:prstGeom>
        </p:spPr>
      </p:pic>
    </p:spTree>
    <p:extLst>
      <p:ext uri="{BB962C8B-B14F-4D97-AF65-F5344CB8AC3E}">
        <p14:creationId xmlns:p14="http://schemas.microsoft.com/office/powerpoint/2010/main" val="575104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pic>
        <p:nvPicPr>
          <p:cNvPr id="3" name="Picture 2">
            <a:extLst>
              <a:ext uri="{FF2B5EF4-FFF2-40B4-BE49-F238E27FC236}">
                <a16:creationId xmlns:a16="http://schemas.microsoft.com/office/drawing/2014/main" id="{0296729A-8FB0-45B1-9C7A-644234F92055}"/>
              </a:ext>
            </a:extLst>
          </p:cNvPr>
          <p:cNvPicPr>
            <a:picLocks noChangeAspect="1"/>
          </p:cNvPicPr>
          <p:nvPr/>
        </p:nvPicPr>
        <p:blipFill>
          <a:blip r:embed="rId3"/>
          <a:stretch>
            <a:fillRect/>
          </a:stretch>
        </p:blipFill>
        <p:spPr>
          <a:xfrm>
            <a:off x="-45365" y="0"/>
            <a:ext cx="12985801" cy="6858000"/>
          </a:xfrm>
          <a:prstGeom prst="rect">
            <a:avLst/>
          </a:prstGeom>
        </p:spPr>
      </p:pic>
      <p:sp>
        <p:nvSpPr>
          <p:cNvPr id="39" name="Rectangle: Rounded Corners 38">
            <a:extLst>
              <a:ext uri="{FF2B5EF4-FFF2-40B4-BE49-F238E27FC236}">
                <a16:creationId xmlns:a16="http://schemas.microsoft.com/office/drawing/2014/main" id="{03AF2067-7708-4A25-B350-2F5965AC63A5}"/>
              </a:ext>
            </a:extLst>
          </p:cNvPr>
          <p:cNvSpPr/>
          <p:nvPr/>
        </p:nvSpPr>
        <p:spPr>
          <a:xfrm>
            <a:off x="6683026" y="4188179"/>
            <a:ext cx="2111017" cy="4854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334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F355D582-293E-42DD-B8D7-87F8931CF34F}"/>
              </a:ext>
            </a:extLst>
          </p:cNvPr>
          <p:cNvPicPr>
            <a:picLocks noChangeAspect="1"/>
          </p:cNvPicPr>
          <p:nvPr/>
        </p:nvPicPr>
        <p:blipFill>
          <a:blip r:embed="rId3"/>
          <a:stretch>
            <a:fillRect/>
          </a:stretch>
        </p:blipFill>
        <p:spPr>
          <a:xfrm>
            <a:off x="0" y="-32670"/>
            <a:ext cx="13131960" cy="6890670"/>
          </a:xfrm>
          <a:prstGeom prst="rect">
            <a:avLst/>
          </a:prstGeom>
        </p:spPr>
      </p:pic>
    </p:spTree>
    <p:extLst>
      <p:ext uri="{BB962C8B-B14F-4D97-AF65-F5344CB8AC3E}">
        <p14:creationId xmlns:p14="http://schemas.microsoft.com/office/powerpoint/2010/main" val="208572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9574A11B-5C26-487E-8D46-0BCDA97FB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951" y="1655656"/>
            <a:ext cx="6894237" cy="4187869"/>
          </a:xfrm>
          <a:prstGeom prst="rect">
            <a:avLst/>
          </a:prstGeom>
        </p:spPr>
      </p:pic>
      <p:sp>
        <p:nvSpPr>
          <p:cNvPr id="4" name="Arrow: Right 3">
            <a:extLst>
              <a:ext uri="{FF2B5EF4-FFF2-40B4-BE49-F238E27FC236}">
                <a16:creationId xmlns:a16="http://schemas.microsoft.com/office/drawing/2014/main" id="{5A38495B-EF41-4623-8FCB-207EBD4AECDC}"/>
              </a:ext>
            </a:extLst>
          </p:cNvPr>
          <p:cNvSpPr/>
          <p:nvPr/>
        </p:nvSpPr>
        <p:spPr>
          <a:xfrm flipH="1">
            <a:off x="5582355" y="4583289"/>
            <a:ext cx="1027289"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B02A7C-C08F-461F-BF6F-32D1A7A425BF}"/>
              </a:ext>
            </a:extLst>
          </p:cNvPr>
          <p:cNvSpPr txBox="1"/>
          <p:nvPr/>
        </p:nvSpPr>
        <p:spPr>
          <a:xfrm>
            <a:off x="5883597" y="4213957"/>
            <a:ext cx="2831426" cy="369332"/>
          </a:xfrm>
          <a:prstGeom prst="rect">
            <a:avLst/>
          </a:prstGeom>
          <a:noFill/>
        </p:spPr>
        <p:txBody>
          <a:bodyPr wrap="square" rtlCol="0">
            <a:spAutoFit/>
          </a:bodyPr>
          <a:lstStyle/>
          <a:p>
            <a:r>
              <a:rPr lang="en-US" b="1" dirty="0">
                <a:solidFill>
                  <a:srgbClr val="6EF4D0"/>
                </a:solidFill>
              </a:rPr>
              <a:t>Reducer strategies Added</a:t>
            </a:r>
          </a:p>
        </p:txBody>
      </p:sp>
      <p:pic>
        <p:nvPicPr>
          <p:cNvPr id="12" name="Picture 11">
            <a:extLst>
              <a:ext uri="{FF2B5EF4-FFF2-40B4-BE49-F238E27FC236}">
                <a16:creationId xmlns:a16="http://schemas.microsoft.com/office/drawing/2014/main" id="{E24C643A-3217-4F18-9C7F-B7C87639C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16853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E2C37827-9C4F-47F6-850C-6F0E01368AD3}"/>
              </a:ext>
            </a:extLst>
          </p:cNvPr>
          <p:cNvPicPr>
            <a:picLocks noChangeAspect="1"/>
          </p:cNvPicPr>
          <p:nvPr/>
        </p:nvPicPr>
        <p:blipFill>
          <a:blip r:embed="rId3"/>
          <a:stretch>
            <a:fillRect/>
          </a:stretch>
        </p:blipFill>
        <p:spPr>
          <a:xfrm>
            <a:off x="0" y="-1"/>
            <a:ext cx="14084582" cy="6942667"/>
          </a:xfrm>
          <a:prstGeom prst="rect">
            <a:avLst/>
          </a:prstGeom>
        </p:spPr>
      </p:pic>
      <p:sp>
        <p:nvSpPr>
          <p:cNvPr id="2" name="TextBox 1">
            <a:extLst>
              <a:ext uri="{FF2B5EF4-FFF2-40B4-BE49-F238E27FC236}">
                <a16:creationId xmlns:a16="http://schemas.microsoft.com/office/drawing/2014/main" id="{F8F40F94-F292-4173-B999-B538CD84C77E}"/>
              </a:ext>
            </a:extLst>
          </p:cNvPr>
          <p:cNvSpPr txBox="1"/>
          <p:nvPr/>
        </p:nvSpPr>
        <p:spPr>
          <a:xfrm>
            <a:off x="6400800" y="1420337"/>
            <a:ext cx="3015569" cy="369332"/>
          </a:xfrm>
          <a:prstGeom prst="rect">
            <a:avLst/>
          </a:prstGeom>
          <a:noFill/>
        </p:spPr>
        <p:txBody>
          <a:bodyPr wrap="none" rtlCol="0">
            <a:spAutoFit/>
          </a:bodyPr>
          <a:lstStyle/>
          <a:p>
            <a:r>
              <a:rPr lang="en-US" dirty="0">
                <a:solidFill>
                  <a:srgbClr val="686EA6"/>
                </a:solidFill>
              </a:rPr>
              <a:t>Selection Based on Conditions</a:t>
            </a:r>
          </a:p>
        </p:txBody>
      </p:sp>
      <p:cxnSp>
        <p:nvCxnSpPr>
          <p:cNvPr id="4" name="Straight Arrow Connector 3">
            <a:extLst>
              <a:ext uri="{FF2B5EF4-FFF2-40B4-BE49-F238E27FC236}">
                <a16:creationId xmlns:a16="http://schemas.microsoft.com/office/drawing/2014/main" id="{B7A5C236-8E5C-4A1D-823A-C36227C68C97}"/>
              </a:ext>
            </a:extLst>
          </p:cNvPr>
          <p:cNvCxnSpPr/>
          <p:nvPr/>
        </p:nvCxnSpPr>
        <p:spPr>
          <a:xfrm flipH="1">
            <a:off x="7042291" y="1789669"/>
            <a:ext cx="476109" cy="198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A90BBE-9A77-42D4-8A81-22A9C1BCCD25}"/>
              </a:ext>
            </a:extLst>
          </p:cNvPr>
          <p:cNvCxnSpPr>
            <a:cxnSpLocks/>
          </p:cNvCxnSpPr>
          <p:nvPr/>
        </p:nvCxnSpPr>
        <p:spPr>
          <a:xfrm>
            <a:off x="7908584" y="1789669"/>
            <a:ext cx="1269730" cy="180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45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E2C37827-9C4F-47F6-850C-6F0E01368AD3}"/>
              </a:ext>
            </a:extLst>
          </p:cNvPr>
          <p:cNvPicPr>
            <a:picLocks noChangeAspect="1"/>
          </p:cNvPicPr>
          <p:nvPr/>
        </p:nvPicPr>
        <p:blipFill>
          <a:blip r:embed="rId3"/>
          <a:stretch>
            <a:fillRect/>
          </a:stretch>
        </p:blipFill>
        <p:spPr>
          <a:xfrm>
            <a:off x="2031990" y="1703613"/>
            <a:ext cx="8292486" cy="4087588"/>
          </a:xfrm>
          <a:prstGeom prst="rect">
            <a:avLst/>
          </a:prstGeom>
        </p:spPr>
      </p:pic>
      <p:pic>
        <p:nvPicPr>
          <p:cNvPr id="3" name="Picture 2">
            <a:extLst>
              <a:ext uri="{FF2B5EF4-FFF2-40B4-BE49-F238E27FC236}">
                <a16:creationId xmlns:a16="http://schemas.microsoft.com/office/drawing/2014/main" id="{E564AA8C-C3FD-450D-85C5-9816DD405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757" y="1546677"/>
            <a:ext cx="8456952" cy="4401460"/>
          </a:xfrm>
          <a:prstGeom prst="rect">
            <a:avLst/>
          </a:prstGeom>
        </p:spPr>
      </p:pic>
      <p:pic>
        <p:nvPicPr>
          <p:cNvPr id="9" name="Picture 8">
            <a:extLst>
              <a:ext uri="{FF2B5EF4-FFF2-40B4-BE49-F238E27FC236}">
                <a16:creationId xmlns:a16="http://schemas.microsoft.com/office/drawing/2014/main" id="{B6B2884C-E8C4-447D-8AB5-BC53D6CCD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660880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904F06A-A746-49F3-8742-759EA0B8E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26" y="2122312"/>
            <a:ext cx="7920418" cy="3320350"/>
          </a:xfrm>
          <a:prstGeom prst="rect">
            <a:avLst/>
          </a:prstGeom>
        </p:spPr>
      </p:pic>
      <p:pic>
        <p:nvPicPr>
          <p:cNvPr id="8" name="Picture 7">
            <a:extLst>
              <a:ext uri="{FF2B5EF4-FFF2-40B4-BE49-F238E27FC236}">
                <a16:creationId xmlns:a16="http://schemas.microsoft.com/office/drawing/2014/main" id="{4F1AD932-29A5-46EC-8286-5A5183265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176234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904F06A-A746-49F3-8742-759EA0B8E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26" y="2122312"/>
            <a:ext cx="7920418" cy="3320350"/>
          </a:xfrm>
          <a:prstGeom prst="rect">
            <a:avLst/>
          </a:prstGeom>
        </p:spPr>
      </p:pic>
      <p:pic>
        <p:nvPicPr>
          <p:cNvPr id="3" name="Picture 2">
            <a:extLst>
              <a:ext uri="{FF2B5EF4-FFF2-40B4-BE49-F238E27FC236}">
                <a16:creationId xmlns:a16="http://schemas.microsoft.com/office/drawing/2014/main" id="{53F51D60-BB4B-436D-86B9-BE3C97A1A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49" y="5556301"/>
            <a:ext cx="4005086" cy="923363"/>
          </a:xfrm>
          <a:prstGeom prst="rect">
            <a:avLst/>
          </a:prstGeom>
        </p:spPr>
      </p:pic>
      <p:cxnSp>
        <p:nvCxnSpPr>
          <p:cNvPr id="5" name="Straight Arrow Connector 4">
            <a:extLst>
              <a:ext uri="{FF2B5EF4-FFF2-40B4-BE49-F238E27FC236}">
                <a16:creationId xmlns:a16="http://schemas.microsoft.com/office/drawing/2014/main" id="{FE0B35F9-1A92-4951-BAE1-0D667BE3BE95}"/>
              </a:ext>
            </a:extLst>
          </p:cNvPr>
          <p:cNvCxnSpPr/>
          <p:nvPr/>
        </p:nvCxnSpPr>
        <p:spPr>
          <a:xfrm>
            <a:off x="4538133" y="4662311"/>
            <a:ext cx="3217334" cy="1469972"/>
          </a:xfrm>
          <a:prstGeom prst="straightConnector1">
            <a:avLst/>
          </a:prstGeom>
          <a:ln w="44450">
            <a:solidFill>
              <a:srgbClr val="686EA6"/>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B8F2331-B99F-499E-97E8-860262C9F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9489" y="4459111"/>
            <a:ext cx="3612844" cy="3612844"/>
          </a:xfrm>
          <a:prstGeom prst="rect">
            <a:avLst/>
          </a:prstGeom>
        </p:spPr>
      </p:pic>
    </p:spTree>
    <p:extLst>
      <p:ext uri="{BB962C8B-B14F-4D97-AF65-F5344CB8AC3E}">
        <p14:creationId xmlns:p14="http://schemas.microsoft.com/office/powerpoint/2010/main" val="2637100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a:extLst>
              <a:ext uri="{FF2B5EF4-FFF2-40B4-BE49-F238E27FC236}">
                <a16:creationId xmlns:a16="http://schemas.microsoft.com/office/drawing/2014/main" id="{A195EE99-C64F-4486-AC8D-926A38A7D2A3}"/>
              </a:ext>
            </a:extLst>
          </p:cNvPr>
          <p:cNvPicPr>
            <a:picLocks noChangeAspect="1"/>
          </p:cNvPicPr>
          <p:nvPr/>
        </p:nvPicPr>
        <p:blipFill>
          <a:blip r:embed="rId3"/>
          <a:stretch>
            <a:fillRect/>
          </a:stretch>
        </p:blipFill>
        <p:spPr>
          <a:xfrm>
            <a:off x="-1" y="0"/>
            <a:ext cx="13817649" cy="6858000"/>
          </a:xfrm>
          <a:prstGeom prst="rect">
            <a:avLst/>
          </a:prstGeom>
        </p:spPr>
      </p:pic>
      <p:sp>
        <p:nvSpPr>
          <p:cNvPr id="2" name="Rectangle: Rounded Corners 1">
            <a:extLst>
              <a:ext uri="{FF2B5EF4-FFF2-40B4-BE49-F238E27FC236}">
                <a16:creationId xmlns:a16="http://schemas.microsoft.com/office/drawing/2014/main" id="{C3E0CCC2-A54B-49F6-BC45-21411306EDD8}"/>
              </a:ext>
            </a:extLst>
          </p:cNvPr>
          <p:cNvSpPr/>
          <p:nvPr/>
        </p:nvSpPr>
        <p:spPr>
          <a:xfrm>
            <a:off x="5570065" y="5861958"/>
            <a:ext cx="3278409" cy="734782"/>
          </a:xfrm>
          <a:prstGeom prst="round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6EF4D0"/>
                </a:solidFill>
                <a:effectLst/>
                <a:latin typeface="Poppins" panose="00000500000000000000" pitchFamily="2" charset="0"/>
                <a:ea typeface="STXinwei" panose="02010800040101010101" pitchFamily="2" charset="-122"/>
                <a:cs typeface="Poppins" panose="00000500000000000000" pitchFamily="2" charset="0"/>
              </a:rPr>
              <a:t>Range(-2146483648, 2146483647). </a:t>
            </a:r>
            <a:endParaRPr lang="en-US" b="1" dirty="0">
              <a:solidFill>
                <a:srgbClr val="6EF4D0"/>
              </a:solidFill>
              <a:latin typeface="Poppins" panose="00000500000000000000" pitchFamily="2" charset="0"/>
              <a:cs typeface="Poppins" panose="00000500000000000000" pitchFamily="2" charset="0"/>
            </a:endParaRPr>
          </a:p>
        </p:txBody>
      </p:sp>
      <p:cxnSp>
        <p:nvCxnSpPr>
          <p:cNvPr id="51" name="Straight Arrow Connector 50">
            <a:extLst>
              <a:ext uri="{FF2B5EF4-FFF2-40B4-BE49-F238E27FC236}">
                <a16:creationId xmlns:a16="http://schemas.microsoft.com/office/drawing/2014/main" id="{C6AA08D9-A80D-42D5-A4D5-4C9BC9C6F60C}"/>
              </a:ext>
            </a:extLst>
          </p:cNvPr>
          <p:cNvCxnSpPr>
            <a:cxnSpLocks/>
            <a:stCxn id="2" idx="0"/>
          </p:cNvCxnSpPr>
          <p:nvPr/>
        </p:nvCxnSpPr>
        <p:spPr>
          <a:xfrm flipV="1">
            <a:off x="7209270" y="4451580"/>
            <a:ext cx="1241417" cy="14103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210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C3E0CCC2-A54B-49F6-BC45-21411306EDD8}"/>
              </a:ext>
            </a:extLst>
          </p:cNvPr>
          <p:cNvSpPr/>
          <p:nvPr/>
        </p:nvSpPr>
        <p:spPr>
          <a:xfrm>
            <a:off x="5570065" y="5861958"/>
            <a:ext cx="3278409" cy="734782"/>
          </a:xfrm>
          <a:prstGeom prst="round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6EF4D0"/>
                </a:solidFill>
                <a:effectLst/>
                <a:latin typeface="Poppins" panose="00000500000000000000" pitchFamily="2" charset="0"/>
                <a:ea typeface="STXinwei" panose="02010800040101010101" pitchFamily="2" charset="-122"/>
                <a:cs typeface="Poppins" panose="00000500000000000000" pitchFamily="2" charset="0"/>
              </a:rPr>
              <a:t>Range(-2146483648, 2146483647). </a:t>
            </a:r>
            <a:endParaRPr lang="en-US" b="1" dirty="0">
              <a:solidFill>
                <a:srgbClr val="6EF4D0"/>
              </a:solidFill>
              <a:latin typeface="Poppins" panose="00000500000000000000" pitchFamily="2" charset="0"/>
              <a:cs typeface="Poppins" panose="00000500000000000000" pitchFamily="2" charset="0"/>
            </a:endParaRPr>
          </a:p>
        </p:txBody>
      </p:sp>
      <p:cxnSp>
        <p:nvCxnSpPr>
          <p:cNvPr id="51" name="Straight Arrow Connector 50">
            <a:extLst>
              <a:ext uri="{FF2B5EF4-FFF2-40B4-BE49-F238E27FC236}">
                <a16:creationId xmlns:a16="http://schemas.microsoft.com/office/drawing/2014/main" id="{C6AA08D9-A80D-42D5-A4D5-4C9BC9C6F60C}"/>
              </a:ext>
            </a:extLst>
          </p:cNvPr>
          <p:cNvCxnSpPr>
            <a:cxnSpLocks/>
            <a:stCxn id="2" idx="0"/>
          </p:cNvCxnSpPr>
          <p:nvPr/>
        </p:nvCxnSpPr>
        <p:spPr>
          <a:xfrm flipV="1">
            <a:off x="7209270" y="4451580"/>
            <a:ext cx="1241417" cy="14103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6FC7C31-698D-45CC-8E1D-9C4F968B7CC6}"/>
              </a:ext>
            </a:extLst>
          </p:cNvPr>
          <p:cNvPicPr>
            <a:picLocks noChangeAspect="1"/>
          </p:cNvPicPr>
          <p:nvPr/>
        </p:nvPicPr>
        <p:blipFill>
          <a:blip r:embed="rId3"/>
          <a:stretch>
            <a:fillRect/>
          </a:stretch>
        </p:blipFill>
        <p:spPr>
          <a:xfrm>
            <a:off x="0" y="464106"/>
            <a:ext cx="13607186" cy="6393894"/>
          </a:xfrm>
          <a:prstGeom prst="rect">
            <a:avLst/>
          </a:prstGeom>
        </p:spPr>
      </p:pic>
    </p:spTree>
    <p:extLst>
      <p:ext uri="{BB962C8B-B14F-4D97-AF65-F5344CB8AC3E}">
        <p14:creationId xmlns:p14="http://schemas.microsoft.com/office/powerpoint/2010/main" val="4024580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49F71E20-EAA2-4B53-A6BD-35DCD0E256CE}"/>
              </a:ext>
            </a:extLst>
          </p:cNvPr>
          <p:cNvPicPr>
            <a:picLocks noChangeAspect="1"/>
          </p:cNvPicPr>
          <p:nvPr/>
        </p:nvPicPr>
        <p:blipFill>
          <a:blip r:embed="rId3"/>
          <a:stretch>
            <a:fillRect/>
          </a:stretch>
        </p:blipFill>
        <p:spPr>
          <a:xfrm>
            <a:off x="-45365" y="-1"/>
            <a:ext cx="16401765" cy="7303911"/>
          </a:xfrm>
          <a:prstGeom prst="rect">
            <a:avLst/>
          </a:prstGeom>
        </p:spPr>
      </p:pic>
      <p:sp>
        <p:nvSpPr>
          <p:cNvPr id="10" name="Rectangle: Rounded Corners 9">
            <a:extLst>
              <a:ext uri="{FF2B5EF4-FFF2-40B4-BE49-F238E27FC236}">
                <a16:creationId xmlns:a16="http://schemas.microsoft.com/office/drawing/2014/main" id="{E9ABBA9B-2D9B-4498-8587-18164ADA69D3}"/>
              </a:ext>
            </a:extLst>
          </p:cNvPr>
          <p:cNvSpPr/>
          <p:nvPr/>
        </p:nvSpPr>
        <p:spPr>
          <a:xfrm>
            <a:off x="9931735" y="5595054"/>
            <a:ext cx="4138379" cy="1278264"/>
          </a:xfrm>
          <a:prstGeom prst="round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6EF4D0"/>
                </a:solidFill>
                <a:effectLst/>
                <a:latin typeface="Poppins" panose="00000500000000000000" pitchFamily="2" charset="0"/>
                <a:ea typeface="STXinwei" panose="02010800040101010101" pitchFamily="2" charset="-122"/>
                <a:cs typeface="Poppins" panose="00000500000000000000" pitchFamily="2" charset="0"/>
              </a:rPr>
              <a:t>Before the min function, it was </a:t>
            </a:r>
          </a:p>
          <a:p>
            <a:pPr algn="ctr"/>
            <a:r>
              <a:rPr lang="en-US" b="1" dirty="0">
                <a:solidFill>
                  <a:srgbClr val="6EF4D0"/>
                </a:solidFill>
                <a:latin typeface="Poppins" panose="00000500000000000000" pitchFamily="2" charset="0"/>
                <a:ea typeface="STXinwei" panose="02010800040101010101" pitchFamily="2" charset="-122"/>
                <a:cs typeface="Poppins" panose="00000500000000000000" pitchFamily="2" charset="0"/>
              </a:rPr>
              <a:t>Range(0,1) but now </a:t>
            </a:r>
          </a:p>
          <a:p>
            <a:pPr algn="ctr"/>
            <a:r>
              <a:rPr lang="en-US" b="1" dirty="0">
                <a:solidFill>
                  <a:srgbClr val="6EF4D0"/>
                </a:solidFill>
                <a:latin typeface="Poppins" panose="00000500000000000000" pitchFamily="2" charset="0"/>
                <a:ea typeface="STXinwei" panose="02010800040101010101" pitchFamily="2" charset="-122"/>
                <a:cs typeface="Poppins" panose="00000500000000000000" pitchFamily="2" charset="0"/>
              </a:rPr>
              <a:t>Range(-2147483648,0)</a:t>
            </a:r>
            <a:endParaRPr lang="en-US" b="1" dirty="0">
              <a:solidFill>
                <a:srgbClr val="6EF4D0"/>
              </a:solidFill>
              <a:latin typeface="Poppins" panose="00000500000000000000" pitchFamily="2" charset="0"/>
              <a:cs typeface="Poppins" panose="00000500000000000000" pitchFamily="2" charset="0"/>
            </a:endParaRPr>
          </a:p>
        </p:txBody>
      </p:sp>
      <p:cxnSp>
        <p:nvCxnSpPr>
          <p:cNvPr id="11" name="Straight Arrow Connector 10">
            <a:extLst>
              <a:ext uri="{FF2B5EF4-FFF2-40B4-BE49-F238E27FC236}">
                <a16:creationId xmlns:a16="http://schemas.microsoft.com/office/drawing/2014/main" id="{5DC0C46C-958D-45FF-8655-1CDFC8C5F561}"/>
              </a:ext>
            </a:extLst>
          </p:cNvPr>
          <p:cNvCxnSpPr>
            <a:cxnSpLocks/>
          </p:cNvCxnSpPr>
          <p:nvPr/>
        </p:nvCxnSpPr>
        <p:spPr>
          <a:xfrm flipH="1" flipV="1">
            <a:off x="7349067" y="5579736"/>
            <a:ext cx="2582668" cy="784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64B136-E944-4DD6-905D-551EF8904319}"/>
              </a:ext>
            </a:extLst>
          </p:cNvPr>
          <p:cNvCxnSpPr>
            <a:cxnSpLocks/>
          </p:cNvCxnSpPr>
          <p:nvPr/>
        </p:nvCxnSpPr>
        <p:spPr>
          <a:xfrm flipH="1" flipV="1">
            <a:off x="1237689" y="3104444"/>
            <a:ext cx="4500223" cy="1963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45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CB2D9076-44E4-4E28-B8AE-392E6B75E5C9}"/>
              </a:ext>
            </a:extLst>
          </p:cNvPr>
          <p:cNvPicPr>
            <a:picLocks noChangeAspect="1"/>
          </p:cNvPicPr>
          <p:nvPr/>
        </p:nvPicPr>
        <p:blipFill>
          <a:blip r:embed="rId3"/>
          <a:stretch>
            <a:fillRect/>
          </a:stretch>
        </p:blipFill>
        <p:spPr>
          <a:xfrm>
            <a:off x="52579" y="180622"/>
            <a:ext cx="12139421" cy="6677378"/>
          </a:xfrm>
          <a:prstGeom prst="rect">
            <a:avLst/>
          </a:prstGeom>
        </p:spPr>
      </p:pic>
      <p:sp>
        <p:nvSpPr>
          <p:cNvPr id="10" name="Rectangle: Rounded Corners 9">
            <a:extLst>
              <a:ext uri="{FF2B5EF4-FFF2-40B4-BE49-F238E27FC236}">
                <a16:creationId xmlns:a16="http://schemas.microsoft.com/office/drawing/2014/main" id="{DBB90267-193B-4FAB-8F04-B872E124506F}"/>
              </a:ext>
            </a:extLst>
          </p:cNvPr>
          <p:cNvSpPr/>
          <p:nvPr/>
        </p:nvSpPr>
        <p:spPr>
          <a:xfrm>
            <a:off x="1559952" y="5068332"/>
            <a:ext cx="5268212" cy="1674784"/>
          </a:xfrm>
          <a:prstGeom prst="round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rPr>
              <a:t>Range(-2147483648,0) -&gt;</a:t>
            </a:r>
          </a:p>
          <a:p>
            <a:pPr algn="ctr"/>
            <a:r>
              <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rPr>
              <a:t>Range(-1,0)</a:t>
            </a:r>
          </a:p>
          <a:p>
            <a:pPr algn="ctr"/>
            <a:endPar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endParaRPr>
          </a:p>
          <a:p>
            <a:pPr algn="ctr"/>
            <a:r>
              <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rPr>
              <a:t> BUT TURBOFAN COMPUTES AS Range(-1,1) in actual fact due to the incorrect optimization !!</a:t>
            </a:r>
          </a:p>
        </p:txBody>
      </p:sp>
      <p:cxnSp>
        <p:nvCxnSpPr>
          <p:cNvPr id="4" name="Straight Arrow Connector 3">
            <a:extLst>
              <a:ext uri="{FF2B5EF4-FFF2-40B4-BE49-F238E27FC236}">
                <a16:creationId xmlns:a16="http://schemas.microsoft.com/office/drawing/2014/main" id="{A7B759CE-B153-4E50-94AA-6B00293531EA}"/>
              </a:ext>
            </a:extLst>
          </p:cNvPr>
          <p:cNvCxnSpPr>
            <a:cxnSpLocks/>
          </p:cNvCxnSpPr>
          <p:nvPr/>
        </p:nvCxnSpPr>
        <p:spPr>
          <a:xfrm flipV="1">
            <a:off x="6716889" y="5294489"/>
            <a:ext cx="2415822" cy="10994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30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CB2D9076-44E4-4E28-B8AE-392E6B75E5C9}"/>
              </a:ext>
            </a:extLst>
          </p:cNvPr>
          <p:cNvPicPr>
            <a:picLocks noChangeAspect="1"/>
          </p:cNvPicPr>
          <p:nvPr/>
        </p:nvPicPr>
        <p:blipFill>
          <a:blip r:embed="rId3"/>
          <a:stretch>
            <a:fillRect/>
          </a:stretch>
        </p:blipFill>
        <p:spPr>
          <a:xfrm>
            <a:off x="52579" y="180622"/>
            <a:ext cx="12139421" cy="6677378"/>
          </a:xfrm>
          <a:prstGeom prst="rect">
            <a:avLst/>
          </a:prstGeom>
        </p:spPr>
      </p:pic>
      <p:sp>
        <p:nvSpPr>
          <p:cNvPr id="10" name="Rectangle: Rounded Corners 9">
            <a:extLst>
              <a:ext uri="{FF2B5EF4-FFF2-40B4-BE49-F238E27FC236}">
                <a16:creationId xmlns:a16="http://schemas.microsoft.com/office/drawing/2014/main" id="{DBB90267-193B-4FAB-8F04-B872E124506F}"/>
              </a:ext>
            </a:extLst>
          </p:cNvPr>
          <p:cNvSpPr/>
          <p:nvPr/>
        </p:nvSpPr>
        <p:spPr>
          <a:xfrm>
            <a:off x="1559952" y="5068332"/>
            <a:ext cx="5268212" cy="1674784"/>
          </a:xfrm>
          <a:prstGeom prst="round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6EF4D0"/>
                </a:solidFill>
                <a:latin typeface="Poppins" panose="00000500000000000000" pitchFamily="2" charset="0"/>
                <a:ea typeface="STXinwei" panose="02010800040101010101" pitchFamily="2" charset="-122"/>
                <a:cs typeface="Poppins" panose="00000500000000000000" pitchFamily="2" charset="0"/>
              </a:rPr>
              <a:t>x&amp;y</a:t>
            </a:r>
            <a:r>
              <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rPr>
              <a:t> == 1 but no in Range(-1,0)</a:t>
            </a:r>
          </a:p>
          <a:p>
            <a:pPr algn="ctr"/>
            <a:endPar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endParaRPr>
          </a:p>
          <a:p>
            <a:pPr algn="ctr"/>
            <a:r>
              <a:rPr lang="en-US" sz="1600" b="1" dirty="0">
                <a:solidFill>
                  <a:srgbClr val="6EF4D0"/>
                </a:solidFill>
                <a:latin typeface="Poppins" panose="00000500000000000000" pitchFamily="2" charset="0"/>
                <a:ea typeface="STXinwei" panose="02010800040101010101" pitchFamily="2" charset="-122"/>
                <a:cs typeface="Poppins" panose="00000500000000000000" pitchFamily="2" charset="0"/>
              </a:rPr>
              <a:t>More must be done</a:t>
            </a:r>
          </a:p>
        </p:txBody>
      </p:sp>
      <p:cxnSp>
        <p:nvCxnSpPr>
          <p:cNvPr id="4" name="Straight Arrow Connector 3">
            <a:extLst>
              <a:ext uri="{FF2B5EF4-FFF2-40B4-BE49-F238E27FC236}">
                <a16:creationId xmlns:a16="http://schemas.microsoft.com/office/drawing/2014/main" id="{A7B759CE-B153-4E50-94AA-6B00293531EA}"/>
              </a:ext>
            </a:extLst>
          </p:cNvPr>
          <p:cNvCxnSpPr>
            <a:cxnSpLocks/>
          </p:cNvCxnSpPr>
          <p:nvPr/>
        </p:nvCxnSpPr>
        <p:spPr>
          <a:xfrm flipV="1">
            <a:off x="6716889" y="5294489"/>
            <a:ext cx="2415822" cy="10994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156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2F4BB19F-247D-4F62-8124-07DAF69CD027}"/>
              </a:ext>
            </a:extLst>
          </p:cNvPr>
          <p:cNvPicPr>
            <a:picLocks noChangeAspect="1"/>
          </p:cNvPicPr>
          <p:nvPr/>
        </p:nvPicPr>
        <p:blipFill>
          <a:blip r:embed="rId3"/>
          <a:stretch>
            <a:fillRect/>
          </a:stretch>
        </p:blipFill>
        <p:spPr>
          <a:xfrm>
            <a:off x="0" y="-1"/>
            <a:ext cx="12192000" cy="7224799"/>
          </a:xfrm>
          <a:prstGeom prst="rect">
            <a:avLst/>
          </a:prstGeom>
        </p:spPr>
      </p:pic>
      <p:sp>
        <p:nvSpPr>
          <p:cNvPr id="2" name="TextBox 1">
            <a:extLst>
              <a:ext uri="{FF2B5EF4-FFF2-40B4-BE49-F238E27FC236}">
                <a16:creationId xmlns:a16="http://schemas.microsoft.com/office/drawing/2014/main" id="{7D32724E-66B3-4F3E-BE7A-70F489D6C503}"/>
              </a:ext>
            </a:extLst>
          </p:cNvPr>
          <p:cNvSpPr txBox="1"/>
          <p:nvPr/>
        </p:nvSpPr>
        <p:spPr>
          <a:xfrm>
            <a:off x="4977833" y="5119412"/>
            <a:ext cx="2595954" cy="1477328"/>
          </a:xfrm>
          <a:prstGeom prst="rect">
            <a:avLst/>
          </a:prstGeom>
          <a:noFill/>
        </p:spPr>
        <p:txBody>
          <a:bodyPr wrap="square" rtlCol="0">
            <a:spAutoFit/>
          </a:bodyPr>
          <a:lstStyle/>
          <a:p>
            <a:r>
              <a:rPr lang="en-US" b="1" dirty="0">
                <a:solidFill>
                  <a:srgbClr val="686EA6"/>
                </a:solidFill>
                <a:latin typeface="Poppins" panose="00000500000000000000" pitchFamily="2" charset="0"/>
                <a:cs typeface="Poppins" panose="00000500000000000000" pitchFamily="2" charset="0"/>
              </a:rPr>
              <a:t>-1 &gt;&gt; 31 = -1</a:t>
            </a:r>
          </a:p>
          <a:p>
            <a:endParaRPr lang="en-US" b="1" dirty="0">
              <a:solidFill>
                <a:srgbClr val="686EA6"/>
              </a:solidFill>
              <a:latin typeface="Poppins" panose="00000500000000000000" pitchFamily="2" charset="0"/>
              <a:cs typeface="Poppins" panose="00000500000000000000" pitchFamily="2" charset="0"/>
            </a:endParaRPr>
          </a:p>
          <a:p>
            <a:endParaRPr lang="en-US" b="1" dirty="0">
              <a:solidFill>
                <a:srgbClr val="686EA6"/>
              </a:solidFill>
              <a:latin typeface="Poppins" panose="00000500000000000000" pitchFamily="2" charset="0"/>
              <a:cs typeface="Poppins" panose="00000500000000000000" pitchFamily="2" charset="0"/>
            </a:endParaRPr>
          </a:p>
          <a:p>
            <a:r>
              <a:rPr lang="en-US" b="1" dirty="0">
                <a:solidFill>
                  <a:srgbClr val="686EA6"/>
                </a:solidFill>
                <a:latin typeface="Poppins" panose="00000500000000000000" pitchFamily="2" charset="0"/>
                <a:cs typeface="Poppins" panose="00000500000000000000" pitchFamily="2" charset="0"/>
              </a:rPr>
              <a:t>Value of -1 is within Range(-1,0)</a:t>
            </a:r>
          </a:p>
        </p:txBody>
      </p:sp>
    </p:spTree>
    <p:extLst>
      <p:ext uri="{BB962C8B-B14F-4D97-AF65-F5344CB8AC3E}">
        <p14:creationId xmlns:p14="http://schemas.microsoft.com/office/powerpoint/2010/main" val="368241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9574A11B-5C26-487E-8D46-0BCDA97FB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951" y="1655656"/>
            <a:ext cx="6894237" cy="4187869"/>
          </a:xfrm>
          <a:prstGeom prst="rect">
            <a:avLst/>
          </a:prstGeom>
        </p:spPr>
      </p:pic>
      <p:sp>
        <p:nvSpPr>
          <p:cNvPr id="4" name="Arrow: Right 3">
            <a:extLst>
              <a:ext uri="{FF2B5EF4-FFF2-40B4-BE49-F238E27FC236}">
                <a16:creationId xmlns:a16="http://schemas.microsoft.com/office/drawing/2014/main" id="{5A38495B-EF41-4623-8FCB-207EBD4AECDC}"/>
              </a:ext>
            </a:extLst>
          </p:cNvPr>
          <p:cNvSpPr/>
          <p:nvPr/>
        </p:nvSpPr>
        <p:spPr>
          <a:xfrm flipH="1">
            <a:off x="3945466" y="5294489"/>
            <a:ext cx="1027289"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B02A7C-C08F-461F-BF6F-32D1A7A425BF}"/>
              </a:ext>
            </a:extLst>
          </p:cNvPr>
          <p:cNvSpPr txBox="1"/>
          <p:nvPr/>
        </p:nvSpPr>
        <p:spPr>
          <a:xfrm>
            <a:off x="5044205" y="5202344"/>
            <a:ext cx="2831426" cy="369332"/>
          </a:xfrm>
          <a:prstGeom prst="rect">
            <a:avLst/>
          </a:prstGeom>
          <a:noFill/>
        </p:spPr>
        <p:txBody>
          <a:bodyPr wrap="square" rtlCol="0">
            <a:spAutoFit/>
          </a:bodyPr>
          <a:lstStyle/>
          <a:p>
            <a:r>
              <a:rPr lang="en-US" b="1" dirty="0">
                <a:solidFill>
                  <a:srgbClr val="6EF4D0"/>
                </a:solidFill>
              </a:rPr>
              <a:t>Run those strategies</a:t>
            </a:r>
          </a:p>
        </p:txBody>
      </p:sp>
      <p:pic>
        <p:nvPicPr>
          <p:cNvPr id="10" name="Picture 9">
            <a:extLst>
              <a:ext uri="{FF2B5EF4-FFF2-40B4-BE49-F238E27FC236}">
                <a16:creationId xmlns:a16="http://schemas.microsoft.com/office/drawing/2014/main" id="{DED30646-8CD0-4FAD-B583-81EFBA5D5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656455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324830B5-67AC-4886-9153-F98A0B2EC45B}"/>
              </a:ext>
            </a:extLst>
          </p:cNvPr>
          <p:cNvPicPr>
            <a:picLocks noChangeAspect="1"/>
          </p:cNvPicPr>
          <p:nvPr/>
        </p:nvPicPr>
        <p:blipFill>
          <a:blip r:embed="rId3"/>
          <a:stretch>
            <a:fillRect/>
          </a:stretch>
        </p:blipFill>
        <p:spPr>
          <a:xfrm>
            <a:off x="-1" y="0"/>
            <a:ext cx="16499538" cy="6858000"/>
          </a:xfrm>
          <a:prstGeom prst="rect">
            <a:avLst/>
          </a:prstGeom>
        </p:spPr>
      </p:pic>
      <p:sp>
        <p:nvSpPr>
          <p:cNvPr id="2" name="TextBox 1">
            <a:extLst>
              <a:ext uri="{FF2B5EF4-FFF2-40B4-BE49-F238E27FC236}">
                <a16:creationId xmlns:a16="http://schemas.microsoft.com/office/drawing/2014/main" id="{6C9B2A5A-6BAF-481D-9248-7907B23E5281}"/>
              </a:ext>
            </a:extLst>
          </p:cNvPr>
          <p:cNvSpPr txBox="1"/>
          <p:nvPr/>
        </p:nvSpPr>
        <p:spPr>
          <a:xfrm>
            <a:off x="7170562" y="464106"/>
            <a:ext cx="1619244" cy="2862322"/>
          </a:xfrm>
          <a:prstGeom prst="rect">
            <a:avLst/>
          </a:prstGeom>
          <a:noFill/>
        </p:spPr>
        <p:txBody>
          <a:bodyPr wrap="square" rtlCol="0">
            <a:spAutoFit/>
          </a:bodyPr>
          <a:lstStyle/>
          <a:p>
            <a:r>
              <a:rPr lang="en-US" b="1" dirty="0">
                <a:solidFill>
                  <a:srgbClr val="686EA6"/>
                </a:solidFill>
                <a:latin typeface="Poppins" panose="00000500000000000000" pitchFamily="2" charset="0"/>
                <a:cs typeface="Poppins" panose="00000500000000000000" pitchFamily="2" charset="0"/>
              </a:rPr>
              <a:t>Notice how Turbofan indicates Range of 23,23 when it is only supposed to have 3 elements here.</a:t>
            </a:r>
          </a:p>
        </p:txBody>
      </p:sp>
    </p:spTree>
    <p:extLst>
      <p:ext uri="{BB962C8B-B14F-4D97-AF65-F5344CB8AC3E}">
        <p14:creationId xmlns:p14="http://schemas.microsoft.com/office/powerpoint/2010/main" val="252385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Turbo to OOB RW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a:extLst>
              <a:ext uri="{FF2B5EF4-FFF2-40B4-BE49-F238E27FC236}">
                <a16:creationId xmlns:a16="http://schemas.microsoft.com/office/drawing/2014/main" id="{324830B5-67AC-4886-9153-F98A0B2EC45B}"/>
              </a:ext>
            </a:extLst>
          </p:cNvPr>
          <p:cNvPicPr>
            <a:picLocks noChangeAspect="1"/>
          </p:cNvPicPr>
          <p:nvPr/>
        </p:nvPicPr>
        <p:blipFill>
          <a:blip r:embed="rId3"/>
          <a:stretch>
            <a:fillRect/>
          </a:stretch>
        </p:blipFill>
        <p:spPr>
          <a:xfrm>
            <a:off x="750780" y="1750775"/>
            <a:ext cx="8988315" cy="3631737"/>
          </a:xfrm>
          <a:prstGeom prst="rect">
            <a:avLst/>
          </a:prstGeom>
        </p:spPr>
      </p:pic>
      <p:pic>
        <p:nvPicPr>
          <p:cNvPr id="9" name="Picture 8">
            <a:extLst>
              <a:ext uri="{FF2B5EF4-FFF2-40B4-BE49-F238E27FC236}">
                <a16:creationId xmlns:a16="http://schemas.microsoft.com/office/drawing/2014/main" id="{67FA81A9-4544-463C-8A7E-47B19BD921DC}"/>
              </a:ext>
            </a:extLst>
          </p:cNvPr>
          <p:cNvPicPr>
            <a:picLocks noChangeAspect="1"/>
          </p:cNvPicPr>
          <p:nvPr/>
        </p:nvPicPr>
        <p:blipFill>
          <a:blip r:embed="rId4"/>
          <a:stretch>
            <a:fillRect/>
          </a:stretch>
        </p:blipFill>
        <p:spPr>
          <a:xfrm>
            <a:off x="1559952" y="1345431"/>
            <a:ext cx="9180955" cy="5048463"/>
          </a:xfrm>
          <a:prstGeom prst="rect">
            <a:avLst/>
          </a:prstGeom>
        </p:spPr>
      </p:pic>
      <p:sp>
        <p:nvSpPr>
          <p:cNvPr id="2" name="TextBox 1">
            <a:extLst>
              <a:ext uri="{FF2B5EF4-FFF2-40B4-BE49-F238E27FC236}">
                <a16:creationId xmlns:a16="http://schemas.microsoft.com/office/drawing/2014/main" id="{6C9B2A5A-6BAF-481D-9248-7907B23E5281}"/>
              </a:ext>
            </a:extLst>
          </p:cNvPr>
          <p:cNvSpPr txBox="1"/>
          <p:nvPr/>
        </p:nvSpPr>
        <p:spPr>
          <a:xfrm>
            <a:off x="2130880" y="3315664"/>
            <a:ext cx="4019549" cy="1107996"/>
          </a:xfrm>
          <a:prstGeom prst="rect">
            <a:avLst/>
          </a:prstGeom>
          <a:noFill/>
        </p:spPr>
        <p:txBody>
          <a:bodyPr wrap="square" rtlCol="0">
            <a:spAutoFit/>
          </a:bodyPr>
          <a:lstStyle/>
          <a:p>
            <a:r>
              <a:rPr lang="en-US" sz="6600" b="1" dirty="0">
                <a:solidFill>
                  <a:srgbClr val="FF0000"/>
                </a:solidFill>
                <a:latin typeface="Poppins" panose="00000500000000000000" pitchFamily="2" charset="0"/>
                <a:cs typeface="Poppins" panose="00000500000000000000" pitchFamily="2" charset="0"/>
              </a:rPr>
              <a:t>CRASH</a:t>
            </a:r>
          </a:p>
        </p:txBody>
      </p:sp>
      <p:pic>
        <p:nvPicPr>
          <p:cNvPr id="10" name="Picture 9">
            <a:extLst>
              <a:ext uri="{FF2B5EF4-FFF2-40B4-BE49-F238E27FC236}">
                <a16:creationId xmlns:a16="http://schemas.microsoft.com/office/drawing/2014/main" id="{8624403F-3A4D-4F29-9C15-FF1FDBA0E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242000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Exploitation Overview</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6E124EF-04E5-47CE-A69D-0B3502DA4E0D}"/>
              </a:ext>
            </a:extLst>
          </p:cNvPr>
          <p:cNvSpPr txBox="1"/>
          <p:nvPr/>
        </p:nvSpPr>
        <p:spPr>
          <a:xfrm>
            <a:off x="668561" y="1705334"/>
            <a:ext cx="8587485" cy="3847207"/>
          </a:xfrm>
          <a:prstGeom prst="rect">
            <a:avLst/>
          </a:prstGeom>
          <a:noFill/>
        </p:spPr>
        <p:txBody>
          <a:bodyPr wrap="square" rtlCol="0">
            <a:spAutoFit/>
          </a:bodyPr>
          <a:lstStyle/>
          <a:p>
            <a:r>
              <a:rPr lang="en-US" sz="2400" b="1" dirty="0">
                <a:solidFill>
                  <a:srgbClr val="6EF4D0"/>
                </a:solidFill>
                <a:latin typeface="Poppins" panose="00000500000000000000" pitchFamily="2" charset="0"/>
                <a:cs typeface="Poppins" panose="00000500000000000000" pitchFamily="2" charset="0"/>
              </a:rPr>
              <a:t>Some primitives built:</a:t>
            </a:r>
          </a:p>
          <a:p>
            <a:pPr marL="285750" indent="-285750">
              <a:buFontTx/>
              <a:buChar char="-"/>
            </a:pPr>
            <a:r>
              <a:rPr lang="en-US" sz="1600" b="1" dirty="0" err="1">
                <a:solidFill>
                  <a:srgbClr val="6EF4D0"/>
                </a:solidFill>
                <a:latin typeface="Poppins" panose="00000500000000000000" pitchFamily="2" charset="0"/>
                <a:cs typeface="Poppins" panose="00000500000000000000" pitchFamily="2" charset="0"/>
              </a:rPr>
              <a:t>AddrOf</a:t>
            </a:r>
            <a:r>
              <a:rPr lang="en-US" sz="1600" b="1" dirty="0">
                <a:solidFill>
                  <a:srgbClr val="6EF4D0"/>
                </a:solidFill>
                <a:latin typeface="Poppins" panose="00000500000000000000" pitchFamily="2" charset="0"/>
                <a:cs typeface="Poppins" panose="00000500000000000000" pitchFamily="2" charset="0"/>
              </a:rPr>
              <a:t>(obj)</a:t>
            </a:r>
          </a:p>
          <a:p>
            <a:pPr marL="742950" lvl="1" indent="-285750">
              <a:buFontTx/>
              <a:buChar char="-"/>
            </a:pPr>
            <a:r>
              <a:rPr lang="en-US" sz="1600" b="1" dirty="0">
                <a:solidFill>
                  <a:srgbClr val="686EA6"/>
                </a:solidFill>
                <a:latin typeface="Poppins" panose="00000500000000000000" pitchFamily="2" charset="0"/>
                <a:cs typeface="Poppins" panose="00000500000000000000" pitchFamily="2" charset="0"/>
              </a:rPr>
              <a:t>Leaks address </a:t>
            </a:r>
            <a:r>
              <a:rPr lang="en-US" sz="1600" b="1" dirty="0">
                <a:solidFill>
                  <a:srgbClr val="6EF4D0"/>
                </a:solidFill>
                <a:latin typeface="Poppins" panose="00000500000000000000" pitchFamily="2" charset="0"/>
                <a:cs typeface="Poppins" panose="00000500000000000000" pitchFamily="2" charset="0"/>
              </a:rPr>
              <a:t>of created object</a:t>
            </a:r>
          </a:p>
          <a:p>
            <a:pPr marL="285750" indent="-285750">
              <a:buFontTx/>
              <a:buChar char="-"/>
            </a:pPr>
            <a:r>
              <a:rPr lang="en-US" sz="1600" b="1" dirty="0" err="1">
                <a:solidFill>
                  <a:srgbClr val="6EF4D0"/>
                </a:solidFill>
                <a:latin typeface="Poppins" panose="00000500000000000000" pitchFamily="2" charset="0"/>
                <a:cs typeface="Poppins" panose="00000500000000000000" pitchFamily="2" charset="0"/>
              </a:rPr>
              <a:t>MapLeaker</a:t>
            </a:r>
            <a:r>
              <a:rPr lang="en-US" sz="1600" b="1" dirty="0">
                <a:solidFill>
                  <a:srgbClr val="6EF4D0"/>
                </a:solidFill>
                <a:latin typeface="Poppins" panose="00000500000000000000" pitchFamily="2" charset="0"/>
                <a:cs typeface="Poppins" panose="00000500000000000000" pitchFamily="2" charset="0"/>
              </a:rPr>
              <a:t>()</a:t>
            </a:r>
          </a:p>
          <a:p>
            <a:pPr marL="742950" lvl="1" indent="-285750">
              <a:buFontTx/>
              <a:buChar char="-"/>
            </a:pPr>
            <a:r>
              <a:rPr lang="en-US" sz="1600" b="1" dirty="0">
                <a:solidFill>
                  <a:srgbClr val="686EA6"/>
                </a:solidFill>
                <a:latin typeface="Poppins" panose="00000500000000000000" pitchFamily="2" charset="0"/>
                <a:cs typeface="Poppins" panose="00000500000000000000" pitchFamily="2" charset="0"/>
              </a:rPr>
              <a:t>Leaks map values</a:t>
            </a:r>
          </a:p>
          <a:p>
            <a:pPr marL="742950" lvl="1" indent="-285750">
              <a:buFontTx/>
              <a:buChar char="-"/>
            </a:pPr>
            <a:r>
              <a:rPr lang="en-US" sz="1600" b="1" dirty="0">
                <a:solidFill>
                  <a:srgbClr val="6EF4D0"/>
                </a:solidFill>
                <a:latin typeface="Poppins" panose="00000500000000000000" pitchFamily="2" charset="0"/>
                <a:cs typeface="Poppins" panose="00000500000000000000" pitchFamily="2" charset="0"/>
              </a:rPr>
              <a:t>Structure </a:t>
            </a:r>
            <a:r>
              <a:rPr lang="en-US" sz="1600" b="1" dirty="0">
                <a:solidFill>
                  <a:srgbClr val="686EA6"/>
                </a:solidFill>
                <a:latin typeface="Poppins" panose="00000500000000000000" pitchFamily="2" charset="0"/>
                <a:cs typeface="Poppins" panose="00000500000000000000" pitchFamily="2" charset="0"/>
              </a:rPr>
              <a:t>describing</a:t>
            </a:r>
            <a:r>
              <a:rPr lang="en-US" sz="1600" b="1" dirty="0">
                <a:solidFill>
                  <a:srgbClr val="6EF4D0"/>
                </a:solidFill>
                <a:latin typeface="Poppins" panose="00000500000000000000" pitchFamily="2" charset="0"/>
                <a:cs typeface="Poppins" panose="00000500000000000000" pitchFamily="2" charset="0"/>
              </a:rPr>
              <a:t> an object</a:t>
            </a:r>
          </a:p>
          <a:p>
            <a:pPr marL="285750" indent="-285750">
              <a:buFontTx/>
              <a:buChar char="-"/>
            </a:pPr>
            <a:r>
              <a:rPr lang="en-US" sz="1600" b="1" dirty="0">
                <a:solidFill>
                  <a:srgbClr val="6EF4D0"/>
                </a:solidFill>
                <a:latin typeface="Poppins" panose="00000500000000000000" pitchFamily="2" charset="0"/>
                <a:cs typeface="Poppins" panose="00000500000000000000" pitchFamily="2" charset="0"/>
              </a:rPr>
              <a:t>FakeObj(</a:t>
            </a:r>
            <a:r>
              <a:rPr lang="en-US" sz="1600" b="1" dirty="0" err="1">
                <a:solidFill>
                  <a:srgbClr val="6EF4D0"/>
                </a:solidFill>
                <a:latin typeface="Poppins" panose="00000500000000000000" pitchFamily="2" charset="0"/>
                <a:cs typeface="Poppins" panose="00000500000000000000" pitchFamily="2" charset="0"/>
              </a:rPr>
              <a:t>addr</a:t>
            </a:r>
            <a:r>
              <a:rPr lang="en-US" sz="1600" b="1" dirty="0">
                <a:solidFill>
                  <a:srgbClr val="6EF4D0"/>
                </a:solidFill>
                <a:latin typeface="Poppins" panose="00000500000000000000" pitchFamily="2" charset="0"/>
                <a:cs typeface="Poppins" panose="00000500000000000000" pitchFamily="2" charset="0"/>
              </a:rPr>
              <a:t>)</a:t>
            </a:r>
          </a:p>
          <a:p>
            <a:pPr marL="742950" lvl="1" indent="-285750">
              <a:buFontTx/>
              <a:buChar char="-"/>
            </a:pPr>
            <a:r>
              <a:rPr lang="en-US" sz="1600" b="1" dirty="0">
                <a:solidFill>
                  <a:srgbClr val="6EF4D0"/>
                </a:solidFill>
                <a:latin typeface="Poppins" panose="00000500000000000000" pitchFamily="2" charset="0"/>
                <a:cs typeface="Poppins" panose="00000500000000000000" pitchFamily="2" charset="0"/>
              </a:rPr>
              <a:t>Takes in an address and </a:t>
            </a:r>
            <a:r>
              <a:rPr lang="en-US" sz="1600" b="1" dirty="0">
                <a:solidFill>
                  <a:srgbClr val="686EA6"/>
                </a:solidFill>
                <a:latin typeface="Poppins" panose="00000500000000000000" pitchFamily="2" charset="0"/>
                <a:cs typeface="Poppins" panose="00000500000000000000" pitchFamily="2" charset="0"/>
              </a:rPr>
              <a:t>returns an object </a:t>
            </a:r>
            <a:r>
              <a:rPr lang="en-US" sz="1600" b="1" dirty="0">
                <a:solidFill>
                  <a:srgbClr val="6EF4D0"/>
                </a:solidFill>
                <a:latin typeface="Poppins" panose="00000500000000000000" pitchFamily="2" charset="0"/>
                <a:cs typeface="Poppins" panose="00000500000000000000" pitchFamily="2" charset="0"/>
              </a:rPr>
              <a:t>with that </a:t>
            </a:r>
            <a:r>
              <a:rPr lang="en-US" sz="1600" b="1" dirty="0" err="1">
                <a:solidFill>
                  <a:srgbClr val="6EF4D0"/>
                </a:solidFill>
                <a:latin typeface="Poppins" panose="00000500000000000000" pitchFamily="2" charset="0"/>
                <a:cs typeface="Poppins" panose="00000500000000000000" pitchFamily="2" charset="0"/>
              </a:rPr>
              <a:t>addr</a:t>
            </a:r>
            <a:endParaRPr lang="en-US" sz="1600" b="1" dirty="0">
              <a:solidFill>
                <a:srgbClr val="6EF4D0"/>
              </a:solidFill>
              <a:latin typeface="Poppins" panose="00000500000000000000" pitchFamily="2" charset="0"/>
              <a:cs typeface="Poppins" panose="00000500000000000000" pitchFamily="2" charset="0"/>
            </a:endParaRPr>
          </a:p>
          <a:p>
            <a:pPr marL="285750" indent="-285750">
              <a:buFontTx/>
              <a:buChar char="-"/>
            </a:pPr>
            <a:r>
              <a:rPr lang="en-US" sz="1600" b="1" dirty="0" err="1">
                <a:solidFill>
                  <a:srgbClr val="6EF4D0"/>
                </a:solidFill>
                <a:latin typeface="Poppins" panose="00000500000000000000" pitchFamily="2" charset="0"/>
                <a:cs typeface="Poppins" panose="00000500000000000000" pitchFamily="2" charset="0"/>
              </a:rPr>
              <a:t>ArbRead</a:t>
            </a:r>
            <a:r>
              <a:rPr lang="en-US" sz="1600" b="1" dirty="0">
                <a:solidFill>
                  <a:srgbClr val="6EF4D0"/>
                </a:solidFill>
                <a:latin typeface="Poppins" panose="00000500000000000000" pitchFamily="2" charset="0"/>
                <a:cs typeface="Poppins" panose="00000500000000000000" pitchFamily="2" charset="0"/>
              </a:rPr>
              <a:t>(</a:t>
            </a:r>
            <a:r>
              <a:rPr lang="en-US" sz="1600" b="1" dirty="0" err="1">
                <a:solidFill>
                  <a:srgbClr val="6EF4D0"/>
                </a:solidFill>
                <a:latin typeface="Poppins" panose="00000500000000000000" pitchFamily="2" charset="0"/>
                <a:cs typeface="Poppins" panose="00000500000000000000" pitchFamily="2" charset="0"/>
              </a:rPr>
              <a:t>addr</a:t>
            </a:r>
            <a:r>
              <a:rPr lang="en-US" sz="1600" b="1" dirty="0">
                <a:solidFill>
                  <a:srgbClr val="6EF4D0"/>
                </a:solidFill>
                <a:latin typeface="Poppins" panose="00000500000000000000" pitchFamily="2" charset="0"/>
                <a:cs typeface="Poppins" panose="00000500000000000000" pitchFamily="2" charset="0"/>
              </a:rPr>
              <a:t>)</a:t>
            </a:r>
          </a:p>
          <a:p>
            <a:pPr marL="742950" lvl="1" indent="-285750">
              <a:buFontTx/>
              <a:buChar char="-"/>
            </a:pPr>
            <a:r>
              <a:rPr lang="en-US" sz="1600" b="1" dirty="0">
                <a:solidFill>
                  <a:srgbClr val="686EA6"/>
                </a:solidFill>
                <a:latin typeface="Poppins" panose="00000500000000000000" pitchFamily="2" charset="0"/>
                <a:cs typeface="Poppins" panose="00000500000000000000" pitchFamily="2" charset="0"/>
              </a:rPr>
              <a:t>Read</a:t>
            </a:r>
            <a:r>
              <a:rPr lang="en-US" sz="1600" b="1" dirty="0">
                <a:solidFill>
                  <a:srgbClr val="6EF4D0"/>
                </a:solidFill>
                <a:latin typeface="Poppins" panose="00000500000000000000" pitchFamily="2" charset="0"/>
                <a:cs typeface="Poppins" panose="00000500000000000000" pitchFamily="2" charset="0"/>
              </a:rPr>
              <a:t> values from arbitrary address</a:t>
            </a:r>
          </a:p>
          <a:p>
            <a:pPr marL="285750" indent="-285750">
              <a:buFontTx/>
              <a:buChar char="-"/>
            </a:pPr>
            <a:r>
              <a:rPr lang="en-US" sz="1600" b="1" dirty="0" err="1">
                <a:solidFill>
                  <a:srgbClr val="6EF4D0"/>
                </a:solidFill>
                <a:latin typeface="Poppins" panose="00000500000000000000" pitchFamily="2" charset="0"/>
                <a:cs typeface="Poppins" panose="00000500000000000000" pitchFamily="2" charset="0"/>
              </a:rPr>
              <a:t>RWX_leak</a:t>
            </a:r>
            <a:endParaRPr lang="en-US" sz="1600" b="1" dirty="0">
              <a:solidFill>
                <a:srgbClr val="6EF4D0"/>
              </a:solidFill>
              <a:latin typeface="Poppins" panose="00000500000000000000" pitchFamily="2" charset="0"/>
              <a:cs typeface="Poppins" panose="00000500000000000000" pitchFamily="2" charset="0"/>
            </a:endParaRPr>
          </a:p>
          <a:p>
            <a:pPr marL="742950" lvl="1" indent="-285750">
              <a:buFontTx/>
              <a:buChar char="-"/>
            </a:pPr>
            <a:r>
              <a:rPr lang="en-US" sz="1600" b="1" dirty="0">
                <a:solidFill>
                  <a:srgbClr val="6EF4D0"/>
                </a:solidFill>
                <a:latin typeface="Poppins" panose="00000500000000000000" pitchFamily="2" charset="0"/>
                <a:cs typeface="Poppins" panose="00000500000000000000" pitchFamily="2" charset="0"/>
              </a:rPr>
              <a:t>Leaked RWX address from </a:t>
            </a:r>
            <a:r>
              <a:rPr lang="en-US" b="1" dirty="0" err="1">
                <a:solidFill>
                  <a:srgbClr val="686EA6"/>
                </a:solidFill>
                <a:latin typeface="Poppins" panose="00000500000000000000" pitchFamily="2" charset="0"/>
                <a:cs typeface="Poppins" panose="00000500000000000000" pitchFamily="2" charset="0"/>
              </a:rPr>
              <a:t>WasmInstance</a:t>
            </a:r>
            <a:endParaRPr lang="en-US" sz="1600" b="1" dirty="0">
              <a:solidFill>
                <a:srgbClr val="686EA6"/>
              </a:solidFill>
              <a:latin typeface="Poppins" panose="00000500000000000000" pitchFamily="2" charset="0"/>
              <a:cs typeface="Poppins" panose="00000500000000000000" pitchFamily="2" charset="0"/>
            </a:endParaRPr>
          </a:p>
          <a:p>
            <a:pPr marL="742950" lvl="1" indent="-285750">
              <a:buFontTx/>
              <a:buChar char="-"/>
            </a:pPr>
            <a:r>
              <a:rPr lang="en-US" sz="1600" b="1" dirty="0">
                <a:solidFill>
                  <a:srgbClr val="6EF4D0"/>
                </a:solidFill>
                <a:latin typeface="Poppins" panose="00000500000000000000" pitchFamily="2" charset="0"/>
                <a:cs typeface="Poppins" panose="00000500000000000000" pitchFamily="2" charset="0"/>
              </a:rPr>
              <a:t>Write </a:t>
            </a:r>
            <a:r>
              <a:rPr lang="en-US" sz="1600" b="1" dirty="0">
                <a:solidFill>
                  <a:srgbClr val="686EA6"/>
                </a:solidFill>
                <a:latin typeface="Poppins" panose="00000500000000000000" pitchFamily="2" charset="0"/>
                <a:cs typeface="Poppins" panose="00000500000000000000" pitchFamily="2" charset="0"/>
              </a:rPr>
              <a:t>shellcode to RWX</a:t>
            </a:r>
          </a:p>
          <a:p>
            <a:pPr marL="742950" lvl="1" indent="-285750">
              <a:buFontTx/>
              <a:buChar char="-"/>
            </a:pPr>
            <a:r>
              <a:rPr lang="en-US" sz="1600" b="1" dirty="0">
                <a:solidFill>
                  <a:srgbClr val="6EF4D0"/>
                </a:solidFill>
                <a:latin typeface="Poppins" panose="00000500000000000000" pitchFamily="2" charset="0"/>
                <a:cs typeface="Poppins" panose="00000500000000000000" pitchFamily="2" charset="0"/>
              </a:rPr>
              <a:t>Execute </a:t>
            </a:r>
            <a:r>
              <a:rPr lang="en-US" sz="2000" b="1" dirty="0">
                <a:solidFill>
                  <a:srgbClr val="686EA6"/>
                </a:solidFill>
                <a:latin typeface="Poppins" panose="00000500000000000000" pitchFamily="2" charset="0"/>
                <a:cs typeface="Poppins" panose="00000500000000000000" pitchFamily="2" charset="0"/>
              </a:rPr>
              <a:t>evil()</a:t>
            </a:r>
            <a:endParaRPr lang="en-US" sz="1600" b="1" dirty="0">
              <a:solidFill>
                <a:srgbClr val="686EA6"/>
              </a:solidFill>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C644AEAC-DE5F-4653-8468-C62AB2292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2200987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328E4A59-9560-4111-BB6E-6A0449365DBC}"/>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Demo</a:t>
            </a:r>
          </a:p>
        </p:txBody>
      </p:sp>
      <p:grpSp>
        <p:nvGrpSpPr>
          <p:cNvPr id="62" name="Group 61">
            <a:extLst>
              <a:ext uri="{FF2B5EF4-FFF2-40B4-BE49-F238E27FC236}">
                <a16:creationId xmlns:a16="http://schemas.microsoft.com/office/drawing/2014/main" id="{8CC4FEC5-DDFD-400D-898C-3B231887BC03}"/>
              </a:ext>
            </a:extLst>
          </p:cNvPr>
          <p:cNvGrpSpPr/>
          <p:nvPr/>
        </p:nvGrpSpPr>
        <p:grpSpPr>
          <a:xfrm rot="16200000">
            <a:off x="1516748" y="5388766"/>
            <a:ext cx="464457" cy="1951491"/>
            <a:chOff x="1095832" y="5013889"/>
            <a:chExt cx="464457" cy="1951491"/>
          </a:xfrm>
        </p:grpSpPr>
        <p:sp>
          <p:nvSpPr>
            <p:cNvPr id="59" name="Rectangle 58">
              <a:extLst>
                <a:ext uri="{FF2B5EF4-FFF2-40B4-BE49-F238E27FC236}">
                  <a16:creationId xmlns:a16="http://schemas.microsoft.com/office/drawing/2014/main" id="{B7B4470D-BE54-486C-9303-00D79A5CC67B}"/>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2B1A0A-DFBC-4B96-9ABA-50518CD2C3EF}"/>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7A1B0E7B-BE54-41F3-A4A2-61BF800CFA2A}"/>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644AEAC-DE5F-4653-8468-C62AB2292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pic>
        <p:nvPicPr>
          <p:cNvPr id="3" name="CVE-2021-30599">
            <a:hlinkClick r:id="" action="ppaction://media"/>
            <a:extLst>
              <a:ext uri="{FF2B5EF4-FFF2-40B4-BE49-F238E27FC236}">
                <a16:creationId xmlns:a16="http://schemas.microsoft.com/office/drawing/2014/main" id="{798C93EA-FF7E-4B57-BA7B-0CA17EFE50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24722" y="1637241"/>
            <a:ext cx="7297723" cy="4104969"/>
          </a:xfrm>
          <a:prstGeom prst="rect">
            <a:avLst/>
          </a:prstGeom>
        </p:spPr>
      </p:pic>
    </p:spTree>
    <p:extLst>
      <p:ext uri="{BB962C8B-B14F-4D97-AF65-F5344CB8AC3E}">
        <p14:creationId xmlns:p14="http://schemas.microsoft.com/office/powerpoint/2010/main" val="13462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AB81-00D0-4071-AF67-1CD9F7930DA6}"/>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Conclusion</a:t>
            </a:r>
          </a:p>
        </p:txBody>
      </p:sp>
      <p:sp>
        <p:nvSpPr>
          <p:cNvPr id="3" name="Content Placeholder 2">
            <a:extLst>
              <a:ext uri="{FF2B5EF4-FFF2-40B4-BE49-F238E27FC236}">
                <a16:creationId xmlns:a16="http://schemas.microsoft.com/office/drawing/2014/main" id="{879B6699-A008-4BC9-83CB-68060B2087F5}"/>
              </a:ext>
            </a:extLst>
          </p:cNvPr>
          <p:cNvSpPr>
            <a:spLocks noGrp="1"/>
          </p:cNvSpPr>
          <p:nvPr>
            <p:ph idx="1"/>
          </p:nvPr>
        </p:nvSpPr>
        <p:spPr>
          <a:xfrm>
            <a:off x="761996" y="1977781"/>
            <a:ext cx="10515600" cy="3431041"/>
          </a:xfrm>
        </p:spPr>
        <p:txBody>
          <a:bodyPr>
            <a:normAutofit/>
          </a:bodyPr>
          <a:lstStyle/>
          <a:p>
            <a:r>
              <a:rPr lang="en-SG" sz="3200" b="1" dirty="0">
                <a:solidFill>
                  <a:srgbClr val="6EF4D0"/>
                </a:solidFill>
              </a:rPr>
              <a:t>We know that :</a:t>
            </a:r>
          </a:p>
          <a:p>
            <a:pPr lvl="1"/>
            <a:r>
              <a:rPr lang="en-SG" sz="2000" b="1" dirty="0">
                <a:solidFill>
                  <a:srgbClr val="6EF4D0"/>
                </a:solidFill>
              </a:rPr>
              <a:t>V8 </a:t>
            </a:r>
            <a:r>
              <a:rPr lang="en-SG" sz="2000" b="1" dirty="0">
                <a:solidFill>
                  <a:srgbClr val="686EA6"/>
                </a:solidFill>
              </a:rPr>
              <a:t>speculates many things </a:t>
            </a:r>
            <a:r>
              <a:rPr lang="en-SG" sz="2000" b="1" dirty="0">
                <a:solidFill>
                  <a:srgbClr val="6EF4D0"/>
                </a:solidFill>
              </a:rPr>
              <a:t>based on what code is running.</a:t>
            </a:r>
          </a:p>
          <a:p>
            <a:pPr lvl="1"/>
            <a:r>
              <a:rPr lang="en-SG" sz="2000" b="1" dirty="0">
                <a:solidFill>
                  <a:srgbClr val="6EF4D0"/>
                </a:solidFill>
              </a:rPr>
              <a:t>V8 </a:t>
            </a:r>
            <a:r>
              <a:rPr lang="en-SG" sz="2000" b="1" dirty="0">
                <a:solidFill>
                  <a:srgbClr val="686EA6"/>
                </a:solidFill>
              </a:rPr>
              <a:t>loves to optimize </a:t>
            </a:r>
            <a:r>
              <a:rPr lang="en-SG" sz="2000" b="1" dirty="0">
                <a:solidFill>
                  <a:srgbClr val="6EF4D0"/>
                </a:solidFill>
              </a:rPr>
              <a:t>stuff. Like a lot.</a:t>
            </a:r>
          </a:p>
          <a:p>
            <a:pPr lvl="1"/>
            <a:r>
              <a:rPr lang="en-SG" sz="2000" b="1" dirty="0">
                <a:solidFill>
                  <a:srgbClr val="686EA6"/>
                </a:solidFill>
              </a:rPr>
              <a:t>Wrong assumptions or Speculations </a:t>
            </a:r>
            <a:r>
              <a:rPr lang="en-SG" sz="2000" b="1" dirty="0">
                <a:solidFill>
                  <a:srgbClr val="6EF4D0"/>
                </a:solidFill>
              </a:rPr>
              <a:t>can give rise to errors.</a:t>
            </a:r>
          </a:p>
          <a:p>
            <a:pPr lvl="1"/>
            <a:r>
              <a:rPr lang="en-SG" sz="2000" b="1" dirty="0">
                <a:solidFill>
                  <a:srgbClr val="686EA6"/>
                </a:solidFill>
              </a:rPr>
              <a:t>Turbolizer</a:t>
            </a:r>
            <a:r>
              <a:rPr lang="en-SG" sz="2000" b="1" dirty="0">
                <a:solidFill>
                  <a:srgbClr val="6EF4D0"/>
                </a:solidFill>
              </a:rPr>
              <a:t> is a really strong tool for visualizing creation of nodes.</a:t>
            </a:r>
          </a:p>
          <a:p>
            <a:pPr lvl="1"/>
            <a:endParaRPr lang="en-SG" sz="2000" b="1" dirty="0">
              <a:solidFill>
                <a:srgbClr val="6EF4D0"/>
              </a:solidFill>
            </a:endParaRPr>
          </a:p>
          <a:p>
            <a:r>
              <a:rPr lang="en-SG" b="1" dirty="0">
                <a:solidFill>
                  <a:srgbClr val="6EF4D0"/>
                </a:solidFill>
              </a:rPr>
              <a:t>We get the feel of a possible route of </a:t>
            </a:r>
            <a:r>
              <a:rPr lang="en-SG" b="1" dirty="0">
                <a:solidFill>
                  <a:srgbClr val="686EA6"/>
                </a:solidFill>
              </a:rPr>
              <a:t>POC creation </a:t>
            </a:r>
            <a:r>
              <a:rPr lang="en-SG" b="1" dirty="0">
                <a:solidFill>
                  <a:srgbClr val="6EF4D0"/>
                </a:solidFill>
              </a:rPr>
              <a:t>for V8 bugs in Turbofan</a:t>
            </a:r>
          </a:p>
        </p:txBody>
      </p:sp>
      <p:grpSp>
        <p:nvGrpSpPr>
          <p:cNvPr id="52" name="Group 51">
            <a:extLst>
              <a:ext uri="{FF2B5EF4-FFF2-40B4-BE49-F238E27FC236}">
                <a16:creationId xmlns:a16="http://schemas.microsoft.com/office/drawing/2014/main" id="{40F09DA8-EFB0-4BEE-A3F4-475D12CAB042}"/>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19A2FD54-810A-4C69-96A6-86C5020558D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7045A3C-A1BB-48B6-B4A1-9A1963C31D71}"/>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78F41D4-B473-4714-8F2C-02AA91412113}"/>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D6182E5F-FC7C-4DCC-83B2-68A4C9E8F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979264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AB81-00D0-4071-AF67-1CD9F7930DA6}"/>
              </a:ext>
            </a:extLst>
          </p:cNvPr>
          <p:cNvSpPr>
            <a:spLocks noGrp="1"/>
          </p:cNvSpPr>
          <p:nvPr>
            <p:ph type="title"/>
          </p:nvPr>
        </p:nvSpPr>
        <p:spPr>
          <a:xfrm>
            <a:off x="838200" y="1844953"/>
            <a:ext cx="10515600" cy="3168094"/>
          </a:xfrm>
        </p:spPr>
        <p:txBody>
          <a:bodyPr>
            <a:normAutofit/>
          </a:bodyPr>
          <a:lstStyle/>
          <a:p>
            <a:pPr algn="ctr"/>
            <a:r>
              <a:rPr lang="en-US" sz="9600" dirty="0">
                <a:solidFill>
                  <a:srgbClr val="6EF4D0"/>
                </a:solidFill>
                <a:latin typeface="Poppins Black" panose="00000A00000000000000" pitchFamily="2" charset="0"/>
                <a:cs typeface="Poppins Black" panose="00000A00000000000000" pitchFamily="2" charset="0"/>
              </a:rPr>
              <a:t>Thank you :D</a:t>
            </a:r>
          </a:p>
        </p:txBody>
      </p:sp>
      <p:grpSp>
        <p:nvGrpSpPr>
          <p:cNvPr id="52" name="Group 51">
            <a:extLst>
              <a:ext uri="{FF2B5EF4-FFF2-40B4-BE49-F238E27FC236}">
                <a16:creationId xmlns:a16="http://schemas.microsoft.com/office/drawing/2014/main" id="{40F09DA8-EFB0-4BEE-A3F4-475D12CAB042}"/>
              </a:ext>
            </a:extLst>
          </p:cNvPr>
          <p:cNvGrpSpPr/>
          <p:nvPr/>
        </p:nvGrpSpPr>
        <p:grpSpPr>
          <a:xfrm rot="16200000">
            <a:off x="1516748" y="5388766"/>
            <a:ext cx="464457" cy="1951491"/>
            <a:chOff x="1095832" y="5013889"/>
            <a:chExt cx="464457" cy="1951491"/>
          </a:xfrm>
        </p:grpSpPr>
        <p:sp>
          <p:nvSpPr>
            <p:cNvPr id="54" name="Rectangle 53">
              <a:extLst>
                <a:ext uri="{FF2B5EF4-FFF2-40B4-BE49-F238E27FC236}">
                  <a16:creationId xmlns:a16="http://schemas.microsoft.com/office/drawing/2014/main" id="{19A2FD54-810A-4C69-96A6-86C5020558DE}"/>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7045A3C-A1BB-48B6-B4A1-9A1963C31D71}"/>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F78F41D4-B473-4714-8F2C-02AA91412113}"/>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2A1CD3C-F64F-4BB3-95F7-6A122DA4C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00711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rrow: Right 3">
            <a:extLst>
              <a:ext uri="{FF2B5EF4-FFF2-40B4-BE49-F238E27FC236}">
                <a16:creationId xmlns:a16="http://schemas.microsoft.com/office/drawing/2014/main" id="{5A38495B-EF41-4623-8FCB-207EBD4AECDC}"/>
              </a:ext>
            </a:extLst>
          </p:cNvPr>
          <p:cNvSpPr/>
          <p:nvPr/>
        </p:nvSpPr>
        <p:spPr>
          <a:xfrm flipH="1">
            <a:off x="5627511" y="3490044"/>
            <a:ext cx="1027289"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CCF194-3839-47A2-85EF-BE9CE6165CBE}"/>
              </a:ext>
            </a:extLst>
          </p:cNvPr>
          <p:cNvSpPr txBox="1"/>
          <p:nvPr/>
        </p:nvSpPr>
        <p:spPr>
          <a:xfrm>
            <a:off x="7032978" y="3406978"/>
            <a:ext cx="1858201" cy="369332"/>
          </a:xfrm>
          <a:prstGeom prst="rect">
            <a:avLst/>
          </a:prstGeom>
          <a:noFill/>
        </p:spPr>
        <p:txBody>
          <a:bodyPr wrap="none" rtlCol="0">
            <a:spAutoFit/>
          </a:bodyPr>
          <a:lstStyle/>
          <a:p>
            <a:r>
              <a:rPr lang="en-US" dirty="0">
                <a:solidFill>
                  <a:srgbClr val="6EF4D0"/>
                </a:solidFill>
              </a:rPr>
              <a:t>x = x + 0  =&gt;   x = x</a:t>
            </a:r>
          </a:p>
        </p:txBody>
      </p:sp>
      <p:sp>
        <p:nvSpPr>
          <p:cNvPr id="10" name="TextBox 9">
            <a:extLst>
              <a:ext uri="{FF2B5EF4-FFF2-40B4-BE49-F238E27FC236}">
                <a16:creationId xmlns:a16="http://schemas.microsoft.com/office/drawing/2014/main" id="{AF3AAF51-4E83-4236-8AB5-D0EF57D4FCB9}"/>
              </a:ext>
            </a:extLst>
          </p:cNvPr>
          <p:cNvSpPr txBox="1"/>
          <p:nvPr/>
        </p:nvSpPr>
        <p:spPr>
          <a:xfrm>
            <a:off x="1792181" y="2780809"/>
            <a:ext cx="6199528" cy="2031325"/>
          </a:xfrm>
          <a:prstGeom prst="rect">
            <a:avLst/>
          </a:prstGeom>
          <a:noFill/>
        </p:spPr>
        <p:txBody>
          <a:bodyPr wrap="square" rtlCol="0">
            <a:spAutoFit/>
          </a:bodyPr>
          <a:lstStyle/>
          <a:p>
            <a:r>
              <a:rPr lang="en-US" b="1" dirty="0">
                <a:solidFill>
                  <a:srgbClr val="6EF4D0"/>
                </a:solidFill>
              </a:rPr>
              <a:t>Example Strategies</a:t>
            </a:r>
          </a:p>
          <a:p>
            <a:endParaRPr lang="en-US" b="1" dirty="0">
              <a:solidFill>
                <a:srgbClr val="6EF4D0"/>
              </a:solidFill>
            </a:endParaRPr>
          </a:p>
          <a:p>
            <a:r>
              <a:rPr lang="en-US" b="1" dirty="0">
                <a:solidFill>
                  <a:srgbClr val="6EF4D0"/>
                </a:solidFill>
              </a:rPr>
              <a:t>	- </a:t>
            </a:r>
            <a:r>
              <a:rPr lang="en-US" b="1" dirty="0" err="1">
                <a:solidFill>
                  <a:srgbClr val="6EF4D0"/>
                </a:solidFill>
              </a:rPr>
              <a:t>ConstantFoldingReducer</a:t>
            </a:r>
            <a:endParaRPr lang="en-US" b="1" dirty="0">
              <a:solidFill>
                <a:srgbClr val="6EF4D0"/>
              </a:solidFill>
            </a:endParaRPr>
          </a:p>
          <a:p>
            <a:endParaRPr lang="en-US" b="1" dirty="0">
              <a:solidFill>
                <a:srgbClr val="6EF4D0"/>
              </a:solidFill>
            </a:endParaRPr>
          </a:p>
          <a:p>
            <a:r>
              <a:rPr lang="en-US" b="1" dirty="0">
                <a:solidFill>
                  <a:srgbClr val="6EF4D0"/>
                </a:solidFill>
              </a:rPr>
              <a:t>	- </a:t>
            </a:r>
            <a:r>
              <a:rPr lang="en-US" b="1" dirty="0" err="1">
                <a:solidFill>
                  <a:srgbClr val="6EF4D0"/>
                </a:solidFill>
              </a:rPr>
              <a:t>DeadCodeElimination</a:t>
            </a:r>
            <a:endParaRPr lang="en-US" b="1" dirty="0">
              <a:solidFill>
                <a:srgbClr val="6EF4D0"/>
              </a:solidFill>
            </a:endParaRPr>
          </a:p>
          <a:p>
            <a:endParaRPr lang="en-US" b="1" dirty="0">
              <a:solidFill>
                <a:srgbClr val="6EF4D0"/>
              </a:solidFill>
            </a:endParaRPr>
          </a:p>
          <a:p>
            <a:r>
              <a:rPr lang="en-US" b="1" dirty="0">
                <a:solidFill>
                  <a:srgbClr val="6EF4D0"/>
                </a:solidFill>
              </a:rPr>
              <a:t>	- MachineOperatorReducer </a:t>
            </a:r>
          </a:p>
        </p:txBody>
      </p:sp>
      <p:pic>
        <p:nvPicPr>
          <p:cNvPr id="13" name="Picture 12">
            <a:extLst>
              <a:ext uri="{FF2B5EF4-FFF2-40B4-BE49-F238E27FC236}">
                <a16:creationId xmlns:a16="http://schemas.microsoft.com/office/drawing/2014/main" id="{AA689397-9135-4544-B9A7-96515381E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3263966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0300"/>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500E175-8390-481C-81C5-57BA86F3623A}"/>
              </a:ext>
            </a:extLst>
          </p:cNvPr>
          <p:cNvSpPr>
            <a:spLocks noGrp="1"/>
          </p:cNvSpPr>
          <p:nvPr>
            <p:ph type="title"/>
          </p:nvPr>
        </p:nvSpPr>
        <p:spPr>
          <a:xfrm>
            <a:off x="792836" y="464106"/>
            <a:ext cx="10515600" cy="1325563"/>
          </a:xfrm>
        </p:spPr>
        <p:txBody>
          <a:bodyPr>
            <a:normAutofit/>
          </a:bodyPr>
          <a:lstStyle/>
          <a:p>
            <a:r>
              <a:rPr lang="en-US" sz="4800" dirty="0">
                <a:solidFill>
                  <a:srgbClr val="6EF4D0"/>
                </a:solidFill>
                <a:latin typeface="Poppins Black" panose="00000A00000000000000" pitchFamily="2" charset="0"/>
                <a:cs typeface="Poppins Black" panose="00000A00000000000000" pitchFamily="2" charset="0"/>
              </a:rPr>
              <a:t>Optimizations</a:t>
            </a:r>
          </a:p>
        </p:txBody>
      </p:sp>
      <p:grpSp>
        <p:nvGrpSpPr>
          <p:cNvPr id="52" name="Group 51">
            <a:extLst>
              <a:ext uri="{FF2B5EF4-FFF2-40B4-BE49-F238E27FC236}">
                <a16:creationId xmlns:a16="http://schemas.microsoft.com/office/drawing/2014/main" id="{9EF2F66D-35F8-4B89-BA9B-32813E4E1247}"/>
              </a:ext>
            </a:extLst>
          </p:cNvPr>
          <p:cNvGrpSpPr/>
          <p:nvPr/>
        </p:nvGrpSpPr>
        <p:grpSpPr>
          <a:xfrm rot="16200000">
            <a:off x="1516748" y="5388766"/>
            <a:ext cx="464457" cy="1951491"/>
            <a:chOff x="1095832" y="5013889"/>
            <a:chExt cx="464457" cy="1951491"/>
          </a:xfrm>
        </p:grpSpPr>
        <p:sp>
          <p:nvSpPr>
            <p:cNvPr id="53" name="Rectangle 52">
              <a:extLst>
                <a:ext uri="{FF2B5EF4-FFF2-40B4-BE49-F238E27FC236}">
                  <a16:creationId xmlns:a16="http://schemas.microsoft.com/office/drawing/2014/main" id="{BC591D5F-BA8A-4A9A-9AD0-D50BBAF9C290}"/>
                </a:ext>
              </a:extLst>
            </p:cNvPr>
            <p:cNvSpPr/>
            <p:nvPr/>
          </p:nvSpPr>
          <p:spPr>
            <a:xfrm rot="16200000">
              <a:off x="1095832" y="5013889"/>
              <a:ext cx="464457" cy="464457"/>
            </a:xfrm>
            <a:prstGeom prst="rect">
              <a:avLst/>
            </a:prstGeom>
            <a:solidFill>
              <a:srgbClr val="6EF4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243BEBB-E989-44AB-B8E7-91A845914685}"/>
                </a:ext>
              </a:extLst>
            </p:cNvPr>
            <p:cNvSpPr/>
            <p:nvPr/>
          </p:nvSpPr>
          <p:spPr>
            <a:xfrm rot="16200000">
              <a:off x="1095832" y="5800610"/>
              <a:ext cx="464457" cy="464457"/>
            </a:xfrm>
            <a:prstGeom prst="rect">
              <a:avLst/>
            </a:prstGeom>
            <a:solidFill>
              <a:srgbClr val="686E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D9BCA49F-F49C-4B3C-A720-B79DE321605F}"/>
                </a:ext>
              </a:extLst>
            </p:cNvPr>
            <p:cNvSpPr/>
            <p:nvPr/>
          </p:nvSpPr>
          <p:spPr>
            <a:xfrm rot="16200000">
              <a:off x="1095832" y="6500923"/>
              <a:ext cx="464457" cy="464457"/>
            </a:xfrm>
            <a:prstGeom prst="rect">
              <a:avLst/>
            </a:prstGeom>
            <a:ln>
              <a:solidFill>
                <a:srgbClr val="6EF4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rrow: Right 3">
            <a:extLst>
              <a:ext uri="{FF2B5EF4-FFF2-40B4-BE49-F238E27FC236}">
                <a16:creationId xmlns:a16="http://schemas.microsoft.com/office/drawing/2014/main" id="{5A38495B-EF41-4623-8FCB-207EBD4AECDC}"/>
              </a:ext>
            </a:extLst>
          </p:cNvPr>
          <p:cNvSpPr/>
          <p:nvPr/>
        </p:nvSpPr>
        <p:spPr>
          <a:xfrm flipH="1">
            <a:off x="5582355" y="4003391"/>
            <a:ext cx="1027289"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CCF194-3839-47A2-85EF-BE9CE6165CBE}"/>
              </a:ext>
            </a:extLst>
          </p:cNvPr>
          <p:cNvSpPr txBox="1"/>
          <p:nvPr/>
        </p:nvSpPr>
        <p:spPr>
          <a:xfrm>
            <a:off x="6987822" y="3920325"/>
            <a:ext cx="4343112" cy="369332"/>
          </a:xfrm>
          <a:prstGeom prst="rect">
            <a:avLst/>
          </a:prstGeom>
          <a:noFill/>
        </p:spPr>
        <p:txBody>
          <a:bodyPr wrap="none" rtlCol="0">
            <a:spAutoFit/>
          </a:bodyPr>
          <a:lstStyle/>
          <a:p>
            <a:r>
              <a:rPr lang="en-US" dirty="0">
                <a:solidFill>
                  <a:srgbClr val="6EF4D0"/>
                </a:solidFill>
              </a:rPr>
              <a:t>Removes code that are simply not reachable</a:t>
            </a:r>
          </a:p>
        </p:txBody>
      </p:sp>
      <p:sp>
        <p:nvSpPr>
          <p:cNvPr id="10" name="TextBox 9">
            <a:extLst>
              <a:ext uri="{FF2B5EF4-FFF2-40B4-BE49-F238E27FC236}">
                <a16:creationId xmlns:a16="http://schemas.microsoft.com/office/drawing/2014/main" id="{C26B5E9F-1301-4FC3-8D69-A8724AE2BD3B}"/>
              </a:ext>
            </a:extLst>
          </p:cNvPr>
          <p:cNvSpPr txBox="1"/>
          <p:nvPr/>
        </p:nvSpPr>
        <p:spPr>
          <a:xfrm>
            <a:off x="1792181" y="2780809"/>
            <a:ext cx="6199528" cy="2031325"/>
          </a:xfrm>
          <a:prstGeom prst="rect">
            <a:avLst/>
          </a:prstGeom>
          <a:noFill/>
        </p:spPr>
        <p:txBody>
          <a:bodyPr wrap="square" rtlCol="0">
            <a:spAutoFit/>
          </a:bodyPr>
          <a:lstStyle/>
          <a:p>
            <a:r>
              <a:rPr lang="en-US" b="1" dirty="0">
                <a:solidFill>
                  <a:srgbClr val="6EF4D0"/>
                </a:solidFill>
              </a:rPr>
              <a:t>Example Strategies</a:t>
            </a:r>
          </a:p>
          <a:p>
            <a:endParaRPr lang="en-US" b="1" dirty="0">
              <a:solidFill>
                <a:srgbClr val="6EF4D0"/>
              </a:solidFill>
            </a:endParaRPr>
          </a:p>
          <a:p>
            <a:r>
              <a:rPr lang="en-US" b="1" dirty="0">
                <a:solidFill>
                  <a:srgbClr val="6EF4D0"/>
                </a:solidFill>
              </a:rPr>
              <a:t>	- </a:t>
            </a:r>
            <a:r>
              <a:rPr lang="en-US" b="1" dirty="0" err="1">
                <a:solidFill>
                  <a:srgbClr val="6EF4D0"/>
                </a:solidFill>
              </a:rPr>
              <a:t>ConstantFoldingReducer</a:t>
            </a:r>
            <a:endParaRPr lang="en-US" b="1" dirty="0">
              <a:solidFill>
                <a:srgbClr val="6EF4D0"/>
              </a:solidFill>
            </a:endParaRPr>
          </a:p>
          <a:p>
            <a:endParaRPr lang="en-US" b="1" dirty="0">
              <a:solidFill>
                <a:srgbClr val="6EF4D0"/>
              </a:solidFill>
            </a:endParaRPr>
          </a:p>
          <a:p>
            <a:r>
              <a:rPr lang="en-US" b="1" dirty="0">
                <a:solidFill>
                  <a:srgbClr val="6EF4D0"/>
                </a:solidFill>
              </a:rPr>
              <a:t>	- </a:t>
            </a:r>
            <a:r>
              <a:rPr lang="en-US" b="1" dirty="0" err="1">
                <a:solidFill>
                  <a:srgbClr val="6EF4D0"/>
                </a:solidFill>
              </a:rPr>
              <a:t>DeadCodeElimination</a:t>
            </a:r>
            <a:endParaRPr lang="en-US" b="1" dirty="0">
              <a:solidFill>
                <a:srgbClr val="6EF4D0"/>
              </a:solidFill>
            </a:endParaRPr>
          </a:p>
          <a:p>
            <a:endParaRPr lang="en-US" b="1" dirty="0">
              <a:solidFill>
                <a:srgbClr val="6EF4D0"/>
              </a:solidFill>
            </a:endParaRPr>
          </a:p>
          <a:p>
            <a:r>
              <a:rPr lang="en-US" b="1" dirty="0">
                <a:solidFill>
                  <a:srgbClr val="6EF4D0"/>
                </a:solidFill>
              </a:rPr>
              <a:t>	- MachineOperatorReducer </a:t>
            </a:r>
          </a:p>
        </p:txBody>
      </p:sp>
      <p:pic>
        <p:nvPicPr>
          <p:cNvPr id="12" name="Picture 11">
            <a:extLst>
              <a:ext uri="{FF2B5EF4-FFF2-40B4-BE49-F238E27FC236}">
                <a16:creationId xmlns:a16="http://schemas.microsoft.com/office/drawing/2014/main" id="{48BF7CA3-24C0-4CB5-8817-7FA2BDC0B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566" y="3989410"/>
            <a:ext cx="4285745" cy="4285745"/>
          </a:xfrm>
          <a:prstGeom prst="rect">
            <a:avLst/>
          </a:prstGeom>
        </p:spPr>
      </p:pic>
    </p:spTree>
    <p:extLst>
      <p:ext uri="{BB962C8B-B14F-4D97-AF65-F5344CB8AC3E}">
        <p14:creationId xmlns:p14="http://schemas.microsoft.com/office/powerpoint/2010/main" val="1557313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1970</TotalTime>
  <Words>5748</Words>
  <Application>Microsoft Office PowerPoint</Application>
  <PresentationFormat>Widescreen</PresentationFormat>
  <Paragraphs>632</Paragraphs>
  <Slides>75</Slides>
  <Notes>72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Calibri Light</vt:lpstr>
      <vt:lpstr>Constantia</vt:lpstr>
      <vt:lpstr>Poppins</vt:lpstr>
      <vt:lpstr>Poppins Black</vt:lpstr>
      <vt:lpstr>Poppins ExtraLight</vt:lpstr>
      <vt:lpstr>Poppins Medium</vt:lpstr>
      <vt:lpstr>Poppins SemiBold</vt:lpstr>
      <vt:lpstr>Office Theme</vt:lpstr>
      <vt:lpstr>Case Study of Incorrect Optimization of Bitwise &amp; Operation  in </vt:lpstr>
      <vt:lpstr>Who am I</vt:lpstr>
      <vt:lpstr>Agenda</vt:lpstr>
      <vt:lpstr>Sea of Nodes</vt:lpstr>
      <vt:lpstr>Optimizations</vt:lpstr>
      <vt:lpstr>Optimizations</vt:lpstr>
      <vt:lpstr>Optimizations</vt:lpstr>
      <vt:lpstr>Optimizations</vt:lpstr>
      <vt:lpstr>Optimizations</vt:lpstr>
      <vt:lpstr>Optimizations</vt:lpstr>
      <vt:lpstr>Optimizations</vt:lpstr>
      <vt:lpstr>Turbolizer</vt:lpstr>
      <vt:lpstr>Turbolizer</vt:lpstr>
      <vt:lpstr>Turbolizer</vt:lpstr>
      <vt:lpstr>Turbolizer</vt:lpstr>
      <vt:lpstr>Turbolizer</vt:lpstr>
      <vt:lpstr>Turbolizer</vt:lpstr>
      <vt:lpstr>Bitwise &amp; Operation</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Think Compiler</vt:lpstr>
      <vt:lpstr>The POC</vt:lpstr>
      <vt:lpstr>The POC</vt:lpstr>
      <vt:lpstr>Road to OOB</vt:lpstr>
      <vt:lpstr>Turbo to OOB</vt:lpstr>
      <vt:lpstr>PowerPoint Presentation</vt:lpstr>
      <vt:lpstr>PowerPoint Presentation</vt:lpstr>
      <vt:lpstr>PowerPoint Presentation</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Turbo to OOB RW</vt:lpstr>
      <vt:lpstr>Exploitation Overview</vt:lpstr>
      <vt:lpstr>Demo</vt:lpstr>
      <vt:lpstr>Conclusion</vt:lpstr>
      <vt:lpstr>Thank you :D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CVE-2021-30599</dc:title>
  <dc:creator>cExplr cExplr</dc:creator>
  <cp:lastModifiedBy>cExplr cExplr</cp:lastModifiedBy>
  <cp:revision>11</cp:revision>
  <dcterms:created xsi:type="dcterms:W3CDTF">2022-03-30T07:07:30Z</dcterms:created>
  <dcterms:modified xsi:type="dcterms:W3CDTF">2022-04-06T11:18:10Z</dcterms:modified>
</cp:coreProperties>
</file>